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35"/>
  </p:notesMasterIdLst>
  <p:sldIdLst>
    <p:sldId id="258" r:id="rId2"/>
    <p:sldId id="262" r:id="rId3"/>
    <p:sldId id="267" r:id="rId4"/>
    <p:sldId id="268" r:id="rId5"/>
    <p:sldId id="383" r:id="rId6"/>
    <p:sldId id="384" r:id="rId7"/>
    <p:sldId id="385" r:id="rId8"/>
    <p:sldId id="386" r:id="rId9"/>
    <p:sldId id="387" r:id="rId10"/>
    <p:sldId id="388" r:id="rId11"/>
    <p:sldId id="389" r:id="rId12"/>
    <p:sldId id="390" r:id="rId13"/>
    <p:sldId id="391" r:id="rId14"/>
    <p:sldId id="392" r:id="rId15"/>
    <p:sldId id="393" r:id="rId16"/>
    <p:sldId id="394" r:id="rId17"/>
    <p:sldId id="395" r:id="rId18"/>
    <p:sldId id="396" r:id="rId19"/>
    <p:sldId id="397" r:id="rId20"/>
    <p:sldId id="398" r:id="rId21"/>
    <p:sldId id="399" r:id="rId22"/>
    <p:sldId id="400" r:id="rId23"/>
    <p:sldId id="351" r:id="rId24"/>
    <p:sldId id="402" r:id="rId25"/>
    <p:sldId id="403" r:id="rId26"/>
    <p:sldId id="404" r:id="rId27"/>
    <p:sldId id="405" r:id="rId28"/>
    <p:sldId id="406" r:id="rId29"/>
    <p:sldId id="408" r:id="rId30"/>
    <p:sldId id="407" r:id="rId31"/>
    <p:sldId id="401" r:id="rId32"/>
    <p:sldId id="353" r:id="rId33"/>
    <p:sldId id="304" r:id="rId34"/>
  </p:sldIdLst>
  <p:sldSz cx="12192000" cy="6858000"/>
  <p:notesSz cx="6858000" cy="9144000"/>
  <p:embeddedFontLst>
    <p:embeddedFont>
      <p:font typeface="Cambria" panose="02040503050406030204" pitchFamily="18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4650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05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e8705e9c7_0_2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11e8705e9c7_0_2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77519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3400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0647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702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0443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9734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17459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61332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62126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183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1e8705e9c7_0_2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11e8705e9c7_0_2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91015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06817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86294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e8705e9c7_0_21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11e8705e9c7_0_2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67862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74823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50040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56219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97227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69921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1824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e8705e9c7_0_21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11e8705e9c7_0_2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21243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e8705e9c7_0_21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11e8705e9c7_0_2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74545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e8705e9c7_0_21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11e8705e9c7_0_2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70790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11e8705e9c7_0_3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8" name="Google Shape;1378;g11e8705e9c7_0_31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9" name="Google Shape;1379;g11e8705e9c7_0_31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6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7781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519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973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6472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title and content - light">
  <p:cSld name="Basic title and content - ligh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457200" y="1524003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⎻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457198" y="557784"/>
            <a:ext cx="10808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1042416" y="6438349"/>
            <a:ext cx="1198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457199" y="6438651"/>
            <a:ext cx="352200" cy="1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70968" y="6348950"/>
            <a:ext cx="2372045" cy="4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9">
          <p15:clr>
            <a:srgbClr val="FBAE40"/>
          </p15:clr>
        </p15:guide>
        <p15:guide id="2" orient="horz" pos="960">
          <p15:clr>
            <a:srgbClr val="FBAE40"/>
          </p15:clr>
        </p15:guide>
        <p15:guide id="3" pos="71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">
  <p:cSld name="Blank - light">
    <p:bg>
      <p:bgPr>
        <a:solidFill>
          <a:schemeClr val="lt2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>
            <a:spLocks noGrp="1"/>
          </p:cNvSpPr>
          <p:nvPr>
            <p:ph type="ftr" idx="11"/>
          </p:nvPr>
        </p:nvSpPr>
        <p:spPr>
          <a:xfrm>
            <a:off x="1042416" y="6263640"/>
            <a:ext cx="119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35"/>
          <p:cNvSpPr txBox="1">
            <a:spLocks noGrp="1"/>
          </p:cNvSpPr>
          <p:nvPr>
            <p:ph type="sldNum" idx="12"/>
          </p:nvPr>
        </p:nvSpPr>
        <p:spPr>
          <a:xfrm>
            <a:off x="457199" y="6263639"/>
            <a:ext cx="352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8" name="Google Shape;24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70968" y="6348950"/>
            <a:ext cx="2372045" cy="4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1 - light layout">
  <p:cSld name="Cover 1 - light layou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5"/>
          <p:cNvPicPr preferRelativeResize="0"/>
          <p:nvPr/>
        </p:nvPicPr>
        <p:blipFill rotWithShape="1">
          <a:blip r:embed="rId2">
            <a:alphaModFix/>
          </a:blip>
          <a:srcRect l="402" t="430" r="804" b="461"/>
          <a:stretch/>
        </p:blipFill>
        <p:spPr>
          <a:xfrm>
            <a:off x="49619" y="0"/>
            <a:ext cx="1215301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ctrTitle"/>
          </p:nvPr>
        </p:nvSpPr>
        <p:spPr>
          <a:xfrm>
            <a:off x="1042416" y="2105094"/>
            <a:ext cx="4013100" cy="18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1042989" y="4187952"/>
            <a:ext cx="4014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1042416" y="5289745"/>
            <a:ext cx="4013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7" name="Google Shape;3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825" y="383853"/>
            <a:ext cx="2067999" cy="759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1 - gradient 2">
  <p:cSld name="Divider 1 - gradient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7"/>
          <p:cNvPicPr preferRelativeResize="0"/>
          <p:nvPr/>
        </p:nvPicPr>
        <p:blipFill rotWithShape="1">
          <a:blip r:embed="rId3">
            <a:alphaModFix/>
          </a:blip>
          <a:srcRect t="800" b="799"/>
          <a:stretch/>
        </p:blipFill>
        <p:spPr>
          <a:xfrm>
            <a:off x="0" y="0"/>
            <a:ext cx="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/>
          </p:nvPr>
        </p:nvSpPr>
        <p:spPr>
          <a:xfrm>
            <a:off x="1042416" y="2036802"/>
            <a:ext cx="93816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70968" y="6348950"/>
            <a:ext cx="2372045" cy="4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1 - gradient 3">
  <p:cSld name="Divider 1 - gradient 3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-5693"/>
            <a:ext cx="12202124" cy="6863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8"/>
          <p:cNvPicPr preferRelativeResize="0"/>
          <p:nvPr/>
        </p:nvPicPr>
        <p:blipFill rotWithShape="1">
          <a:blip r:embed="rId3">
            <a:alphaModFix/>
          </a:blip>
          <a:srcRect t="800" b="799"/>
          <a:stretch/>
        </p:blipFill>
        <p:spPr>
          <a:xfrm>
            <a:off x="0" y="0"/>
            <a:ext cx="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ctrTitle"/>
          </p:nvPr>
        </p:nvSpPr>
        <p:spPr>
          <a:xfrm>
            <a:off x="1042416" y="2036802"/>
            <a:ext cx="93816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7" name="Google Shape;5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70968" y="6348950"/>
            <a:ext cx="2372045" cy="4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iple divide - gradient 1">
  <p:cSld name="Triple divide - gradient 1">
    <p:bg>
      <p:bgPr>
        <a:solidFill>
          <a:schemeClr val="lt2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2"/>
          <p:cNvPicPr preferRelativeResize="0"/>
          <p:nvPr/>
        </p:nvPicPr>
        <p:blipFill rotWithShape="1">
          <a:blip r:embed="rId2">
            <a:alphaModFix/>
          </a:blip>
          <a:srcRect l="15012" t="20935" r="6387" b="390"/>
          <a:stretch/>
        </p:blipFill>
        <p:spPr>
          <a:xfrm>
            <a:off x="11575" y="0"/>
            <a:ext cx="1218042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2"/>
          <p:cNvSpPr txBox="1">
            <a:spLocks noGrp="1"/>
          </p:cNvSpPr>
          <p:nvPr>
            <p:ph type="ftr" idx="11"/>
          </p:nvPr>
        </p:nvSpPr>
        <p:spPr>
          <a:xfrm>
            <a:off x="1042416" y="6263640"/>
            <a:ext cx="119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sldNum" idx="12"/>
          </p:nvPr>
        </p:nvSpPr>
        <p:spPr>
          <a:xfrm>
            <a:off x="457199" y="6263639"/>
            <a:ext cx="352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" name="Google Shape;83;p12"/>
          <p:cNvPicPr preferRelativeResize="0"/>
          <p:nvPr/>
        </p:nvPicPr>
        <p:blipFill rotWithShape="1">
          <a:blip r:embed="rId3">
            <a:alphaModFix/>
          </a:blip>
          <a:srcRect b="10"/>
          <a:stretch/>
        </p:blipFill>
        <p:spPr>
          <a:xfrm>
            <a:off x="9470968" y="6348950"/>
            <a:ext cx="2372045" cy="4216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2"/>
          <p:cNvSpPr txBox="1">
            <a:spLocks noGrp="1"/>
          </p:cNvSpPr>
          <p:nvPr>
            <p:ph type="ctrTitle"/>
          </p:nvPr>
        </p:nvSpPr>
        <p:spPr>
          <a:xfrm>
            <a:off x="1042416" y="1812207"/>
            <a:ext cx="5172000" cy="20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ctr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iple divide - gradient 2">
  <p:cSld name="Triple divide - gradient 2">
    <p:bg>
      <p:bgPr>
        <a:solidFill>
          <a:schemeClr val="lt2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 rotWithShape="1">
          <a:blip r:embed="rId2">
            <a:alphaModFix/>
          </a:blip>
          <a:srcRect l="14690" t="21108" r="6420"/>
          <a:stretch/>
        </p:blipFill>
        <p:spPr>
          <a:xfrm>
            <a:off x="0" y="0"/>
            <a:ext cx="1219199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>
            <a:spLocks noGrp="1"/>
          </p:cNvSpPr>
          <p:nvPr>
            <p:ph type="ftr" idx="11"/>
          </p:nvPr>
        </p:nvSpPr>
        <p:spPr>
          <a:xfrm>
            <a:off x="1042416" y="6263640"/>
            <a:ext cx="119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457199" y="6263639"/>
            <a:ext cx="352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3">
            <a:alphaModFix/>
          </a:blip>
          <a:srcRect b="10"/>
          <a:stretch/>
        </p:blipFill>
        <p:spPr>
          <a:xfrm>
            <a:off x="9470968" y="6348950"/>
            <a:ext cx="2372045" cy="4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iple divide - gradient 3">
  <p:cSld name="Triple divide - gradient 3">
    <p:bg>
      <p:bgPr>
        <a:solidFill>
          <a:schemeClr val="lt2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2">
            <a:alphaModFix/>
          </a:blip>
          <a:srcRect l="16053" t="22108" r="6544" b="-1"/>
          <a:stretch/>
        </p:blipFill>
        <p:spPr>
          <a:xfrm>
            <a:off x="11575" y="0"/>
            <a:ext cx="12191999" cy="687246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>
            <a:spLocks noGrp="1"/>
          </p:cNvSpPr>
          <p:nvPr>
            <p:ph type="ftr" idx="11"/>
          </p:nvPr>
        </p:nvSpPr>
        <p:spPr>
          <a:xfrm>
            <a:off x="1042416" y="6263640"/>
            <a:ext cx="119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457199" y="6263639"/>
            <a:ext cx="352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b="10"/>
          <a:stretch/>
        </p:blipFill>
        <p:spPr>
          <a:xfrm>
            <a:off x="9470968" y="6348950"/>
            <a:ext cx="2372045" cy="4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>
  <p:cSld name="Closing">
    <p:bg>
      <p:bgPr>
        <a:solidFill>
          <a:schemeClr val="lt2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02199" y="-16933"/>
            <a:ext cx="7307799" cy="6874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 rotWithShape="1">
          <a:blip r:embed="rId3">
            <a:alphaModFix/>
          </a:blip>
          <a:srcRect t="800" b="799"/>
          <a:stretch/>
        </p:blipFill>
        <p:spPr>
          <a:xfrm>
            <a:off x="0" y="0"/>
            <a:ext cx="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>
            <a:spLocks noGrp="1"/>
          </p:cNvSpPr>
          <p:nvPr>
            <p:ph type="ctrTitle"/>
          </p:nvPr>
        </p:nvSpPr>
        <p:spPr>
          <a:xfrm>
            <a:off x="1042416" y="1903671"/>
            <a:ext cx="6053400" cy="18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body" idx="1"/>
          </p:nvPr>
        </p:nvSpPr>
        <p:spPr>
          <a:xfrm>
            <a:off x="1041400" y="3897548"/>
            <a:ext cx="60534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⎻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60" name="Google Shape;160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825" y="383853"/>
            <a:ext cx="2067999" cy="759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1">
  <p:cSld name="Contents_1">
    <p:bg>
      <p:bgPr>
        <a:solidFill>
          <a:schemeClr val="lt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body" idx="1"/>
          </p:nvPr>
        </p:nvSpPr>
        <p:spPr>
          <a:xfrm>
            <a:off x="457200" y="1700784"/>
            <a:ext cx="11368200" cy="3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AutoNum type="arabicPeriod"/>
              <a:defRPr sz="1800"/>
            </a:lvl1pPr>
            <a:lvl2pPr marL="91440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  <a:defRPr sz="1800"/>
            </a:lvl2pPr>
            <a:lvl3pPr marL="137160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Cambria"/>
              <a:buChar char="⎻"/>
              <a:defRPr sz="1800"/>
            </a:lvl3pPr>
            <a:lvl4pPr marL="182880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70968" y="6348950"/>
            <a:ext cx="2372045" cy="4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199" y="1526723"/>
            <a:ext cx="10808100" cy="41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Char char="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  <p:sldLayoutId id="2147483654" r:id="rId4"/>
    <p:sldLayoutId id="2147483658" r:id="rId5"/>
    <p:sldLayoutId id="2147483659" r:id="rId6"/>
    <p:sldLayoutId id="2147483660" r:id="rId7"/>
    <p:sldLayoutId id="2147483669" r:id="rId8"/>
    <p:sldLayoutId id="2147483672" r:id="rId9"/>
    <p:sldLayoutId id="214748368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7392">
          <p15:clr>
            <a:srgbClr val="F26B43"/>
          </p15:clr>
        </p15:guide>
        <p15:guide id="2" pos="285">
          <p15:clr>
            <a:srgbClr val="F26B43"/>
          </p15:clr>
        </p15:guide>
        <p15:guide id="3" orient="horz" pos="3943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orient="horz" pos="41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© Cognizant Softvision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6" name="Google Shape;276;p3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dirty="0"/>
              <a:t>C# Bootcamp</a:t>
            </a:r>
            <a:endParaRPr dirty="0"/>
          </a:p>
        </p:txBody>
      </p:sp>
      <p:sp>
        <p:nvSpPr>
          <p:cNvPr id="277" name="Google Shape;277;p39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PH" dirty="0"/>
              <a:t>{ Module 3:  Classes }</a:t>
            </a:r>
          </a:p>
        </p:txBody>
      </p:sp>
      <p:sp>
        <p:nvSpPr>
          <p:cNvPr id="278" name="Google Shape;278;p3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"/>
              <a:t>June 14, 2022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293658" y="3120961"/>
            <a:ext cx="10807800" cy="3960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092200" lvl="2" indent="-285750">
              <a:buSzPts val="1600"/>
            </a:pPr>
            <a:r>
              <a:rPr lang="en-US" dirty="0"/>
              <a:t>Public</a:t>
            </a:r>
          </a:p>
          <a:p>
            <a:pPr marL="1549400" lvl="3" indent="-285750">
              <a:buSzPts val="1600"/>
            </a:pPr>
            <a:r>
              <a:rPr lang="en-US" dirty="0"/>
              <a:t>offers the fewest access limitations; there are basically no restrictions on accessing public members or classes</a:t>
            </a:r>
          </a:p>
          <a:p>
            <a:pPr marL="1549400" lvl="3" indent="-285750">
              <a:buSzPts val="1600"/>
            </a:pPr>
            <a:r>
              <a:rPr lang="en-US" dirty="0"/>
              <a:t>By specifying a public access, other classes can reuse your classes in different applications.</a:t>
            </a:r>
          </a:p>
          <a:p>
            <a:pPr marL="1092200" lvl="2" indent="-285750">
              <a:buSzPts val="1600"/>
            </a:pPr>
            <a:r>
              <a:rPr lang="en-US" dirty="0"/>
              <a:t>Protected</a:t>
            </a:r>
          </a:p>
          <a:p>
            <a:pPr marL="1549400" lvl="3" indent="-285750">
              <a:buSzPts val="1600"/>
            </a:pPr>
            <a:r>
              <a:rPr lang="en-US" dirty="0"/>
              <a:t>is the most </a:t>
            </a:r>
            <a:r>
              <a:rPr lang="en-US" b="1" dirty="0"/>
              <a:t>restrictive</a:t>
            </a:r>
            <a:r>
              <a:rPr lang="en-US" dirty="0"/>
              <a:t> access modifier. </a:t>
            </a:r>
          </a:p>
          <a:p>
            <a:pPr marL="1549400" lvl="3" indent="-285750">
              <a:buSzPts val="1600"/>
            </a:pPr>
            <a:r>
              <a:rPr lang="en-US" dirty="0"/>
              <a:t>Private members are accessible only within the </a:t>
            </a:r>
            <a:r>
              <a:rPr lang="en-US" b="1" dirty="0"/>
              <a:t>body</a:t>
            </a:r>
            <a:r>
              <a:rPr lang="en-US" dirty="0"/>
              <a:t> of the class in which they are declared. </a:t>
            </a:r>
          </a:p>
          <a:p>
            <a:pPr marL="1549400" lvl="3" indent="-285750">
              <a:buSzPts val="1600"/>
            </a:pPr>
            <a:r>
              <a:rPr lang="en-US" dirty="0"/>
              <a:t>By defining the data members as private, you restrict access to the data through the members’ methods or properties that you learn about in this module.</a:t>
            </a:r>
          </a:p>
          <a:p>
            <a:pPr marL="1092200" lvl="2" indent="-285750">
              <a:buSzPts val="1600"/>
            </a:pPr>
            <a:r>
              <a:rPr lang="en-US" dirty="0"/>
              <a:t>Private</a:t>
            </a:r>
          </a:p>
          <a:p>
            <a:pPr marL="1549400" lvl="3" indent="-285750">
              <a:buSzPts val="1600"/>
            </a:pPr>
            <a:r>
              <a:rPr lang="en-US" dirty="0"/>
              <a:t>Default accessibility level</a:t>
            </a:r>
          </a:p>
          <a:p>
            <a:pPr marL="635000" lvl="1" indent="-285750">
              <a:buSzPts val="1600"/>
            </a:pPr>
            <a:endParaRPr lang="en-US" dirty="0"/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Level of Accessibility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Methods and Behaviors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5E4434-10EA-4AAB-8D24-7D26A6BE9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616" y="969192"/>
            <a:ext cx="7373379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706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12365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SzPts val="1600"/>
            </a:pPr>
            <a:r>
              <a:rPr lang="en-US" dirty="0"/>
              <a:t>Indicates what type of value is returned when the method is completed </a:t>
            </a:r>
          </a:p>
          <a:p>
            <a:pPr marL="635000" lvl="1" indent="-285750">
              <a:buSzPts val="1600"/>
            </a:pPr>
            <a:r>
              <a:rPr lang="en-US" dirty="0"/>
              <a:t>Always listed immediately before method name</a:t>
            </a:r>
          </a:p>
          <a:p>
            <a:pPr marL="635000" lvl="1" indent="-285750">
              <a:buSzPts val="1600"/>
            </a:pPr>
            <a:r>
              <a:rPr lang="en-US" dirty="0"/>
              <a:t>void</a:t>
            </a:r>
          </a:p>
          <a:p>
            <a:pPr marL="1092200" lvl="2" indent="-285750">
              <a:buSzPts val="1600"/>
            </a:pPr>
            <a:r>
              <a:rPr lang="en-US" dirty="0"/>
              <a:t>No value being returned</a:t>
            </a:r>
          </a:p>
          <a:p>
            <a:pPr marL="1092200" lvl="2" indent="-285750">
              <a:buSzPts val="1600"/>
            </a:pPr>
            <a:r>
              <a:rPr lang="en-US" dirty="0"/>
              <a:t>If a method does not return a value, the </a:t>
            </a:r>
            <a:r>
              <a:rPr lang="en-US" b="1" dirty="0"/>
              <a:t>void</a:t>
            </a:r>
            <a:r>
              <a:rPr lang="en-US" dirty="0"/>
              <a:t> keyword is placed at the return type location in the method heading, as shown in the following line of code:</a:t>
            </a:r>
          </a:p>
          <a:p>
            <a:pPr marL="806450" lvl="2" indent="0">
              <a:buSzPts val="1600"/>
              <a:buNone/>
            </a:pPr>
            <a:endParaRPr lang="en-US" dirty="0"/>
          </a:p>
          <a:p>
            <a:pPr marL="806450" lvl="2" indent="0">
              <a:buSzPts val="1600"/>
              <a:buNone/>
            </a:pPr>
            <a:endParaRPr lang="en-US" dirty="0"/>
          </a:p>
          <a:p>
            <a:pPr marL="635000" lvl="1" indent="-285750">
              <a:buSzPts val="1600"/>
            </a:pPr>
            <a:r>
              <a:rPr lang="en-US" dirty="0"/>
              <a:t>return statement</a:t>
            </a:r>
          </a:p>
          <a:p>
            <a:pPr marL="1092200" lvl="2" indent="-285750">
              <a:buSzPts val="1600"/>
            </a:pPr>
            <a:r>
              <a:rPr lang="en-US" dirty="0"/>
              <a:t>Required for all non-void methods </a:t>
            </a:r>
          </a:p>
          <a:p>
            <a:pPr marL="1092200" lvl="2" indent="-285750">
              <a:buSzPts val="1600"/>
            </a:pPr>
            <a:r>
              <a:rPr lang="en-US" dirty="0"/>
              <a:t>The value returned must be a compatible value—one that either matches the type in the heading or can be stored in that type.</a:t>
            </a:r>
          </a:p>
          <a:p>
            <a:pPr marL="1092200" lvl="2" indent="-285750">
              <a:buSzPts val="1600"/>
            </a:pPr>
            <a:r>
              <a:rPr lang="en-US" dirty="0"/>
              <a:t>The return statement takes the form: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Return Type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Methods and Behaviors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A0BEBB-0628-4F9C-91C2-B934E18EA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497" y="3114631"/>
            <a:ext cx="3801005" cy="3143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91BE55-30BC-4F1E-9D36-48461AD1F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358" y="4718564"/>
            <a:ext cx="1981477" cy="362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1AA96E-C9BA-4A4E-9C7E-F3BA33E527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0802" y="5314650"/>
            <a:ext cx="5820587" cy="1162212"/>
          </a:xfrm>
          <a:prstGeom prst="rect">
            <a:avLst/>
          </a:prstGeom>
        </p:spPr>
      </p:pic>
      <p:sp>
        <p:nvSpPr>
          <p:cNvPr id="13" name="AutoShape 8">
            <a:extLst>
              <a:ext uri="{FF2B5EF4-FFF2-40B4-BE49-F238E27FC236}">
                <a16:creationId xmlns:a16="http://schemas.microsoft.com/office/drawing/2014/main" id="{AAFF7E51-8985-49FE-B682-FF907E26CB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399" y="5514699"/>
            <a:ext cx="1607317" cy="723300"/>
          </a:xfrm>
          <a:prstGeom prst="wedgeEllipseCallout">
            <a:avLst>
              <a:gd name="adj1" fmla="val 184376"/>
              <a:gd name="adj2" fmla="val -55057"/>
            </a:avLst>
          </a:prstGeom>
          <a:solidFill>
            <a:schemeClr val="accent2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1600" dirty="0"/>
              <a:t>Return type</a:t>
            </a:r>
          </a:p>
        </p:txBody>
      </p:sp>
      <p:sp>
        <p:nvSpPr>
          <p:cNvPr id="14" name="AutoShape 7">
            <a:extLst>
              <a:ext uri="{FF2B5EF4-FFF2-40B4-BE49-F238E27FC236}">
                <a16:creationId xmlns:a16="http://schemas.microsoft.com/office/drawing/2014/main" id="{FD428A3E-4CC4-424D-B5E6-B0D8073BD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6390" y="5314650"/>
            <a:ext cx="2366211" cy="737165"/>
          </a:xfrm>
          <a:prstGeom prst="wedgeEllipseCallout">
            <a:avLst>
              <a:gd name="adj1" fmla="val -123564"/>
              <a:gd name="adj2" fmla="val 57301"/>
            </a:avLst>
          </a:prstGeom>
          <a:solidFill>
            <a:schemeClr val="accent2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1600" dirty="0"/>
              <a:t>Compatible value (double) returned</a:t>
            </a:r>
          </a:p>
        </p:txBody>
      </p:sp>
    </p:spTree>
    <p:extLst>
      <p:ext uri="{BB962C8B-B14F-4D97-AF65-F5344CB8AC3E}">
        <p14:creationId xmlns:p14="http://schemas.microsoft.com/office/powerpoint/2010/main" val="2295363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SzPts val="1600"/>
            </a:pPr>
            <a:r>
              <a:rPr lang="en-US" dirty="0"/>
              <a:t>Follow the rules for creating an identifier </a:t>
            </a:r>
          </a:p>
          <a:p>
            <a:pPr marL="1092200" lvl="2" indent="-285750">
              <a:buSzPts val="1600"/>
            </a:pPr>
            <a:r>
              <a:rPr lang="en-US" dirty="0"/>
              <a:t>Pascal case style</a:t>
            </a:r>
          </a:p>
          <a:p>
            <a:pPr marL="1092200" lvl="2" indent="-285750">
              <a:buSzPts val="1600"/>
            </a:pPr>
            <a:r>
              <a:rPr lang="en-US" dirty="0"/>
              <a:t>Action verb or prepositional phrase</a:t>
            </a:r>
          </a:p>
          <a:p>
            <a:pPr marL="1092200" lvl="2" indent="-285750">
              <a:buSzPts val="1600"/>
            </a:pPr>
            <a:r>
              <a:rPr lang="en-US" dirty="0"/>
              <a:t>Identifiers should be meaningful names that label the overall purpose of the segment of code</a:t>
            </a:r>
          </a:p>
          <a:p>
            <a:pPr marL="635000" lvl="1" indent="-285750">
              <a:buSzPts val="1600"/>
            </a:pPr>
            <a:r>
              <a:rPr lang="en-US" dirty="0"/>
              <a:t>Examples</a:t>
            </a:r>
          </a:p>
          <a:p>
            <a:pPr marL="1092200" lvl="2" indent="-285750">
              <a:buSzPts val="1600"/>
            </a:pPr>
            <a:r>
              <a:rPr lang="en-US" dirty="0" err="1"/>
              <a:t>CalculateSalesTax</a:t>
            </a:r>
            <a:r>
              <a:rPr lang="en-US" dirty="0"/>
              <a:t>( )</a:t>
            </a:r>
          </a:p>
          <a:p>
            <a:pPr marL="1092200" lvl="2" indent="-285750">
              <a:buSzPts val="1600"/>
            </a:pPr>
            <a:r>
              <a:rPr lang="en-US" dirty="0" err="1"/>
              <a:t>AssignSectionNumber</a:t>
            </a:r>
            <a:r>
              <a:rPr lang="en-US" dirty="0"/>
              <a:t>( )</a:t>
            </a:r>
          </a:p>
          <a:p>
            <a:pPr marL="1092200" lvl="2" indent="-285750">
              <a:buSzPts val="1600"/>
            </a:pPr>
            <a:r>
              <a:rPr lang="en-US" dirty="0" err="1"/>
              <a:t>DisplayResults</a:t>
            </a:r>
            <a:r>
              <a:rPr lang="en-US" dirty="0"/>
              <a:t>( )</a:t>
            </a:r>
          </a:p>
          <a:p>
            <a:pPr marL="1092200" lvl="2" indent="-285750">
              <a:buSzPts val="1600"/>
            </a:pPr>
            <a:r>
              <a:rPr lang="en-US" dirty="0" err="1"/>
              <a:t>InputAge</a:t>
            </a:r>
            <a:r>
              <a:rPr lang="en-US" dirty="0"/>
              <a:t>( )</a:t>
            </a:r>
          </a:p>
          <a:p>
            <a:pPr marL="1092200" lvl="2" indent="-285750">
              <a:buSzPts val="1600"/>
            </a:pPr>
            <a:r>
              <a:rPr lang="en-US" dirty="0" err="1"/>
              <a:t>ConvertInputValue</a:t>
            </a:r>
            <a:r>
              <a:rPr lang="en-US" dirty="0"/>
              <a:t>( )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Method Names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Methods and Behaviors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022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SzPts val="1600"/>
            </a:pPr>
            <a:r>
              <a:rPr lang="en-US" dirty="0"/>
              <a:t>The items inside the parentheses of the method heading are called the parameters, or arguments.</a:t>
            </a:r>
          </a:p>
          <a:p>
            <a:pPr marL="1092200" lvl="2" indent="-285750">
              <a:buSzPts val="1600"/>
            </a:pPr>
            <a:r>
              <a:rPr lang="en-US" dirty="0"/>
              <a:t>Include data type and an identifier</a:t>
            </a:r>
          </a:p>
          <a:p>
            <a:pPr marL="1549400" lvl="3" indent="-285750">
              <a:buSzPts val="1600"/>
            </a:pPr>
            <a:r>
              <a:rPr lang="en-US" dirty="0"/>
              <a:t>In method body, reference values using identifier name</a:t>
            </a:r>
          </a:p>
          <a:p>
            <a:pPr marL="635000" lvl="1" indent="-285750">
              <a:buSzPts val="1600"/>
            </a:pPr>
            <a:r>
              <a:rPr lang="en-US" dirty="0"/>
              <a:t>Supply unique data to method </a:t>
            </a:r>
          </a:p>
          <a:p>
            <a:pPr marL="635000" lvl="1" indent="-285750">
              <a:buSzPts val="1600"/>
            </a:pPr>
            <a:r>
              <a:rPr lang="en-US" b="1" dirty="0"/>
              <a:t>Parameter</a:t>
            </a:r>
            <a:r>
              <a:rPr lang="en-US" dirty="0"/>
              <a:t> refers to items appearing in the heading </a:t>
            </a:r>
          </a:p>
          <a:p>
            <a:pPr marL="635000" lvl="1" indent="-285750">
              <a:buSzPts val="1600"/>
            </a:pPr>
            <a:r>
              <a:rPr lang="en-US" b="1" dirty="0"/>
              <a:t>Argument</a:t>
            </a:r>
            <a:r>
              <a:rPr lang="en-US" dirty="0"/>
              <a:t> for items appearing in the call </a:t>
            </a:r>
          </a:p>
          <a:p>
            <a:pPr marL="1092200" lvl="2" indent="-285750">
              <a:buSzPts val="1600"/>
            </a:pPr>
            <a:r>
              <a:rPr lang="en-US" dirty="0"/>
              <a:t>Formal parameters</a:t>
            </a:r>
          </a:p>
          <a:p>
            <a:pPr marL="1549400" lvl="3" indent="-285750">
              <a:buSzPts val="1600"/>
            </a:pPr>
            <a:r>
              <a:rPr lang="en-US" dirty="0"/>
              <a:t>or arguments, appear in the heading of a method</a:t>
            </a:r>
          </a:p>
          <a:p>
            <a:pPr marL="1549400" lvl="3" indent="-285750">
              <a:buSzPts val="1600"/>
            </a:pPr>
            <a:r>
              <a:rPr lang="en-US" dirty="0"/>
              <a:t>The formal parameters are like placeholders; they formally indicate what type of data is expected to be sent for the method to use</a:t>
            </a:r>
          </a:p>
          <a:p>
            <a:pPr marL="1092200" lvl="2" indent="-285750">
              <a:buSzPts val="1600"/>
            </a:pPr>
            <a:r>
              <a:rPr lang="en-US" dirty="0"/>
              <a:t>Actual arguments</a:t>
            </a:r>
          </a:p>
          <a:p>
            <a:pPr marL="1549400" lvl="3" indent="-285750">
              <a:buSzPts val="1600"/>
            </a:pPr>
            <a:r>
              <a:rPr lang="en-US" dirty="0"/>
              <a:t>or parameters, appear in the call</a:t>
            </a:r>
          </a:p>
          <a:p>
            <a:pPr marL="1549400" lvl="3" indent="-285750">
              <a:buSzPts val="1600"/>
            </a:pPr>
            <a:r>
              <a:rPr lang="en-US" dirty="0"/>
              <a:t>Think of the actual argument as being the actual data that is sent to the method 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Parameters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Methods and Behaviors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181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3619500"/>
            <a:ext cx="10807800" cy="1825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SzPts val="1600"/>
            </a:pPr>
            <a:r>
              <a:rPr lang="en-US" dirty="0"/>
              <a:t>Call to method inside Main( ) method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Parameters - Sample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Methods and Behaviors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42E99D-B994-4B97-9FC9-CED081F37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674" y="1088460"/>
            <a:ext cx="8492651" cy="1695750"/>
          </a:xfrm>
          <a:prstGeom prst="rect">
            <a:avLst/>
          </a:prstGeom>
        </p:spPr>
      </p:pic>
      <p:sp>
        <p:nvSpPr>
          <p:cNvPr id="8" name="AutoShape 14">
            <a:extLst>
              <a:ext uri="{FF2B5EF4-FFF2-40B4-BE49-F238E27FC236}">
                <a16:creationId xmlns:a16="http://schemas.microsoft.com/office/drawing/2014/main" id="{888A8DA9-8252-4933-B5AB-BB17064BC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2" y="2744655"/>
            <a:ext cx="2501996" cy="874845"/>
          </a:xfrm>
          <a:prstGeom prst="wedgeEllipseCallout">
            <a:avLst>
              <a:gd name="adj1" fmla="val -101607"/>
              <a:gd name="adj2" fmla="val -150487"/>
            </a:avLst>
          </a:prstGeom>
          <a:solidFill>
            <a:schemeClr val="accent2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1800" dirty="0"/>
              <a:t>Two formal parameters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3666AA-C4C6-43F3-B92B-B6B790D55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519" y="4480858"/>
            <a:ext cx="7944959" cy="7144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D6F86A-5494-4092-8977-DA15587CADA7}"/>
              </a:ext>
            </a:extLst>
          </p:cNvPr>
          <p:cNvSpPr/>
          <p:nvPr/>
        </p:nvSpPr>
        <p:spPr>
          <a:xfrm>
            <a:off x="5053263" y="4812632"/>
            <a:ext cx="4973053" cy="320842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AutoShape 16">
            <a:extLst>
              <a:ext uri="{FF2B5EF4-FFF2-40B4-BE49-F238E27FC236}">
                <a16:creationId xmlns:a16="http://schemas.microsoft.com/office/drawing/2014/main" id="{652FA85D-9C92-4694-8669-D2B9E45A1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3443" y="5533533"/>
            <a:ext cx="2586789" cy="611585"/>
          </a:xfrm>
          <a:prstGeom prst="wedgeEllipseCallout">
            <a:avLst>
              <a:gd name="adj1" fmla="val 65375"/>
              <a:gd name="adj2" fmla="val -111862"/>
            </a:avLst>
          </a:prstGeom>
          <a:solidFill>
            <a:schemeClr val="accent2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1800" dirty="0"/>
              <a:t>Actual arguments</a:t>
            </a:r>
          </a:p>
        </p:txBody>
      </p:sp>
    </p:spTree>
    <p:extLst>
      <p:ext uri="{BB962C8B-B14F-4D97-AF65-F5344CB8AC3E}">
        <p14:creationId xmlns:p14="http://schemas.microsoft.com/office/powerpoint/2010/main" val="4231720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SzPts val="1600"/>
            </a:pPr>
            <a:r>
              <a:rPr lang="en-US" dirty="0"/>
              <a:t>Enclosed in curly braces </a:t>
            </a:r>
          </a:p>
          <a:p>
            <a:pPr marL="635000" lvl="1" indent="-285750">
              <a:buSzPts val="1600"/>
            </a:pPr>
            <a:r>
              <a:rPr lang="en-US" dirty="0"/>
              <a:t>Include statements ending in semicolons</a:t>
            </a:r>
          </a:p>
          <a:p>
            <a:pPr marL="1092200" lvl="2" indent="-285750">
              <a:buSzPts val="1600"/>
            </a:pPr>
            <a:r>
              <a:rPr lang="en-US" dirty="0"/>
              <a:t>Declare variables</a:t>
            </a:r>
          </a:p>
          <a:p>
            <a:pPr marL="1092200" lvl="2" indent="-285750">
              <a:buSzPts val="1600"/>
            </a:pPr>
            <a:r>
              <a:rPr lang="en-US" dirty="0"/>
              <a:t>Do arithmetic</a:t>
            </a:r>
          </a:p>
          <a:p>
            <a:pPr marL="1092200" lvl="2" indent="-285750">
              <a:buSzPts val="1600"/>
            </a:pPr>
            <a:r>
              <a:rPr lang="en-US" dirty="0"/>
              <a:t>Call other methods </a:t>
            </a:r>
          </a:p>
          <a:p>
            <a:pPr marL="635000" lvl="1" indent="-285750">
              <a:buSzPts val="1600"/>
            </a:pPr>
            <a:r>
              <a:rPr lang="en-US" dirty="0"/>
              <a:t>Value-returning methods must include return statement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Method Body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Methods and Behaviors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FA28CE-B91B-4E79-9F92-E358E8D2A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600" y="3349890"/>
            <a:ext cx="8172996" cy="240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096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SzPts val="1600"/>
            </a:pPr>
            <a:r>
              <a:rPr lang="en-US" dirty="0"/>
              <a:t>Invoking a method means calling the method</a:t>
            </a:r>
          </a:p>
          <a:p>
            <a:pPr marL="635000" lvl="1" indent="-285750">
              <a:buSzPts val="1600"/>
            </a:pPr>
            <a:r>
              <a:rPr lang="en-US" dirty="0"/>
              <a:t>Call to method that returns no value</a:t>
            </a:r>
          </a:p>
          <a:p>
            <a:pPr marL="635000" lvl="1" indent="-285750">
              <a:buSzPts val="1600"/>
            </a:pPr>
            <a:endParaRPr lang="en-US" dirty="0"/>
          </a:p>
          <a:p>
            <a:pPr marL="349250" lvl="1" indent="0">
              <a:buSzPts val="1600"/>
              <a:buNone/>
            </a:pPr>
            <a:r>
              <a:rPr lang="en-US" dirty="0"/>
              <a:t>	</a:t>
            </a:r>
          </a:p>
          <a:p>
            <a:pPr marL="635000" lvl="1" indent="-285750">
              <a:buSzPts val="1600"/>
            </a:pPr>
            <a:r>
              <a:rPr lang="en-US" dirty="0"/>
              <a:t>Qualifier </a:t>
            </a:r>
          </a:p>
          <a:p>
            <a:pPr marL="1092200" lvl="2" indent="-285750">
              <a:buSzPts val="1600"/>
            </a:pPr>
            <a:r>
              <a:rPr lang="en-US" dirty="0"/>
              <a:t>Square brackets indicate optional</a:t>
            </a:r>
          </a:p>
          <a:p>
            <a:pPr marL="1092200" lvl="2" indent="-285750">
              <a:buSzPts val="1600"/>
            </a:pPr>
            <a:r>
              <a:rPr lang="en-US" dirty="0"/>
              <a:t>class or object name</a:t>
            </a:r>
          </a:p>
          <a:p>
            <a:pPr marL="635000" lvl="1" indent="-285750">
              <a:buSzPts val="1600"/>
            </a:pPr>
            <a:r>
              <a:rPr lang="en-US" dirty="0"/>
              <a:t>Call to method does not include data type  </a:t>
            </a:r>
          </a:p>
          <a:p>
            <a:pPr marL="635000" lvl="1" indent="-285750">
              <a:buSzPts val="1600"/>
            </a:pPr>
            <a:r>
              <a:rPr lang="en-US" dirty="0"/>
              <a:t>Use </a:t>
            </a:r>
            <a:r>
              <a:rPr lang="en-US" dirty="0" err="1"/>
              <a:t>Intellisense</a:t>
            </a:r>
            <a:r>
              <a:rPr lang="en-US" dirty="0"/>
              <a:t> </a:t>
            </a:r>
          </a:p>
          <a:p>
            <a:pPr marL="635000" lvl="1" indent="-285750">
              <a:buSzPts val="1600"/>
            </a:pPr>
            <a:endParaRPr lang="en-US" dirty="0"/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Calling Class Methods 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Methods and Behaviors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507BFA-E33E-48F0-8407-CCC511282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630" y="1902657"/>
            <a:ext cx="5468113" cy="495369"/>
          </a:xfrm>
          <a:prstGeom prst="rect">
            <a:avLst/>
          </a:prstGeom>
        </p:spPr>
      </p:pic>
      <p:pic>
        <p:nvPicPr>
          <p:cNvPr id="12" name="Picture 19" descr="Fig04">
            <a:extLst>
              <a:ext uri="{FF2B5EF4-FFF2-40B4-BE49-F238E27FC236}">
                <a16:creationId xmlns:a16="http://schemas.microsoft.com/office/drawing/2014/main" id="{DFDAB473-A8B1-47F0-8698-082386C20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616" y="4082309"/>
            <a:ext cx="6069195" cy="267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2168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SzPts val="1600"/>
            </a:pPr>
            <a:r>
              <a:rPr lang="en-US" dirty="0"/>
              <a:t>A key feature of the .NET Framework is the extensive class library.</a:t>
            </a:r>
          </a:p>
          <a:p>
            <a:pPr marL="635000" lvl="1" indent="-285750">
              <a:buSzPts val="1600"/>
            </a:pPr>
            <a:r>
              <a:rPr lang="en-US" dirty="0"/>
              <a:t>Within the library of classes, each class has a number of predefined methods.</a:t>
            </a:r>
          </a:p>
          <a:p>
            <a:pPr marL="635000" lvl="1" indent="-285750">
              <a:buSzPts val="1600"/>
            </a:pPr>
            <a:r>
              <a:rPr lang="en-US" dirty="0"/>
              <a:t>Console class</a:t>
            </a:r>
          </a:p>
          <a:p>
            <a:pPr marL="1092200" lvl="2" indent="-285750">
              <a:buSzPts val="1600"/>
            </a:pPr>
            <a:r>
              <a:rPr lang="en-US" dirty="0"/>
              <a:t>Overloaded methods</a:t>
            </a:r>
          </a:p>
          <a:p>
            <a:pPr marL="1092200" lvl="2" indent="-285750">
              <a:buSzPts val="1600"/>
            </a:pPr>
            <a:r>
              <a:rPr lang="en-US" dirty="0"/>
              <a:t>Write( )</a:t>
            </a:r>
          </a:p>
          <a:p>
            <a:pPr marL="1092200" lvl="2" indent="-285750">
              <a:buSzPts val="1600"/>
            </a:pPr>
            <a:r>
              <a:rPr lang="en-US" dirty="0"/>
              <a:t>WriteLine( ) </a:t>
            </a:r>
          </a:p>
          <a:p>
            <a:pPr marL="1092200" lvl="2" indent="-285750">
              <a:buSzPts val="1600"/>
            </a:pPr>
            <a:r>
              <a:rPr lang="en-US" dirty="0"/>
              <a:t>Read( )</a:t>
            </a:r>
          </a:p>
          <a:p>
            <a:pPr marL="1549400" lvl="3" indent="-285750">
              <a:buSzPts val="1600"/>
            </a:pPr>
            <a:r>
              <a:rPr lang="en-US" dirty="0"/>
              <a:t>Not overloaded</a:t>
            </a:r>
          </a:p>
          <a:p>
            <a:pPr marL="1549400" lvl="3" indent="-285750">
              <a:buSzPts val="1600"/>
            </a:pPr>
            <a:r>
              <a:rPr lang="en-US" dirty="0"/>
              <a:t>Returns an integer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Predefined Methods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Methods and Behaviors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9" name="Picture 19" descr="Fig04">
            <a:extLst>
              <a:ext uri="{FF2B5EF4-FFF2-40B4-BE49-F238E27FC236}">
                <a16:creationId xmlns:a16="http://schemas.microsoft.com/office/drawing/2014/main" id="{68591604-A42A-48D6-BDA2-4462B07DF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526" y="2636408"/>
            <a:ext cx="6374862" cy="2967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AutoShape 22">
            <a:extLst>
              <a:ext uri="{FF2B5EF4-FFF2-40B4-BE49-F238E27FC236}">
                <a16:creationId xmlns:a16="http://schemas.microsoft.com/office/drawing/2014/main" id="{54F02807-FD55-46C0-8C43-FB85154EB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1957" y="1576133"/>
            <a:ext cx="2644812" cy="865872"/>
          </a:xfrm>
          <a:prstGeom prst="wedgeEllipseCallout">
            <a:avLst>
              <a:gd name="adj1" fmla="val -118916"/>
              <a:gd name="adj2" fmla="val 93208"/>
            </a:avLst>
          </a:prstGeom>
          <a:solidFill>
            <a:schemeClr val="accent2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1400" dirty="0"/>
              <a:t>After typing the dot, list of members pops up</a:t>
            </a:r>
          </a:p>
        </p:txBody>
      </p:sp>
      <p:sp>
        <p:nvSpPr>
          <p:cNvPr id="11" name="AutoShape 21">
            <a:extLst>
              <a:ext uri="{FF2B5EF4-FFF2-40B4-BE49-F238E27FC236}">
                <a16:creationId xmlns:a16="http://schemas.microsoft.com/office/drawing/2014/main" id="{0A0C501E-CCC6-409B-9ED3-E99D32022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8779" y="5417013"/>
            <a:ext cx="3200400" cy="762000"/>
          </a:xfrm>
          <a:prstGeom prst="wedgeEllipseCallout">
            <a:avLst>
              <a:gd name="adj1" fmla="val 53673"/>
              <a:gd name="adj2" fmla="val -131996"/>
            </a:avLst>
          </a:prstGeom>
          <a:solidFill>
            <a:schemeClr val="accent2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1800" dirty="0"/>
              <a:t>Method signature(s) and description</a:t>
            </a:r>
          </a:p>
        </p:txBody>
      </p:sp>
    </p:spTree>
    <p:extLst>
      <p:ext uri="{BB962C8B-B14F-4D97-AF65-F5344CB8AC3E}">
        <p14:creationId xmlns:p14="http://schemas.microsoft.com/office/powerpoint/2010/main" val="1172199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SzPts val="1600"/>
            </a:pPr>
            <a:r>
              <a:rPr lang="en-US" dirty="0"/>
              <a:t>Predefined static method</a:t>
            </a:r>
          </a:p>
          <a:p>
            <a:pPr marL="635000" lvl="1" indent="-285750">
              <a:buSzPts val="1600"/>
            </a:pPr>
            <a:r>
              <a:rPr lang="en-US" dirty="0"/>
              <a:t>All numeric types have a Parse( ) method </a:t>
            </a:r>
          </a:p>
          <a:p>
            <a:pPr marL="1092200" lvl="2" indent="-285750">
              <a:buSzPts val="1600"/>
            </a:pPr>
            <a:r>
              <a:rPr lang="en-US" dirty="0" err="1"/>
              <a:t>double.Parse</a:t>
            </a:r>
            <a:r>
              <a:rPr lang="en-US" dirty="0"/>
              <a:t>(“string number”)  </a:t>
            </a:r>
          </a:p>
          <a:p>
            <a:pPr marL="1092200" lvl="2" indent="-285750">
              <a:buSzPts val="1600"/>
            </a:pPr>
            <a:r>
              <a:rPr lang="en-US" dirty="0" err="1"/>
              <a:t>int.Parse</a:t>
            </a:r>
            <a:r>
              <a:rPr lang="en-US" dirty="0"/>
              <a:t>(“string number”) </a:t>
            </a:r>
          </a:p>
          <a:p>
            <a:pPr marL="1092200" lvl="2" indent="-285750">
              <a:buSzPts val="1600"/>
            </a:pPr>
            <a:r>
              <a:rPr lang="en-US" dirty="0" err="1"/>
              <a:t>char.Parse</a:t>
            </a:r>
            <a:r>
              <a:rPr lang="en-US" dirty="0"/>
              <a:t>(“string number”) </a:t>
            </a:r>
          </a:p>
          <a:p>
            <a:pPr marL="1092200" lvl="2" indent="-285750">
              <a:buSzPts val="1600"/>
            </a:pPr>
            <a:r>
              <a:rPr lang="en-US" dirty="0" err="1"/>
              <a:t>bool.Parse</a:t>
            </a:r>
            <a:r>
              <a:rPr lang="en-US" dirty="0"/>
              <a:t>(“string number”) </a:t>
            </a:r>
          </a:p>
          <a:p>
            <a:pPr marL="635000" lvl="1" indent="-285750">
              <a:buSzPts val="1600"/>
            </a:pPr>
            <a:r>
              <a:rPr lang="en-US" dirty="0"/>
              <a:t>Expects string argument</a:t>
            </a:r>
          </a:p>
          <a:p>
            <a:pPr marL="1092200" lvl="2" indent="-285750">
              <a:buSzPts val="1600"/>
            </a:pPr>
            <a:r>
              <a:rPr lang="en-US" dirty="0"/>
              <a:t>Argument must be a number – string format</a:t>
            </a:r>
          </a:p>
          <a:p>
            <a:pPr marL="635000" lvl="1" indent="-285750">
              <a:buSzPts val="1600"/>
            </a:pPr>
            <a:r>
              <a:rPr lang="en-US" dirty="0"/>
              <a:t>Returns the number (or char or bool)</a:t>
            </a:r>
          </a:p>
          <a:p>
            <a:pPr marL="635000" lvl="1" indent="-285750">
              <a:buSzPts val="1600"/>
            </a:pPr>
            <a:endParaRPr lang="en-US" dirty="0"/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Call Parse( )</a:t>
            </a:r>
            <a:br>
              <a:rPr lang="en-US" altLang="en-US" dirty="0"/>
            </a:b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Methods and Behaviors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815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SzPts val="1600"/>
            </a:pPr>
            <a:r>
              <a:rPr lang="en-US" dirty="0"/>
              <a:t>More than one way to convert from one base type to another </a:t>
            </a:r>
          </a:p>
          <a:p>
            <a:pPr marL="1092200" lvl="2" indent="-285750">
              <a:buSzPts val="1600"/>
            </a:pPr>
            <a:r>
              <a:rPr lang="en-US" dirty="0"/>
              <a:t>System namespace — Convert class — static methods</a:t>
            </a:r>
          </a:p>
          <a:p>
            <a:pPr marL="1092200" lvl="2" indent="-285750">
              <a:buSzPts val="1600"/>
            </a:pPr>
            <a:r>
              <a:rPr lang="en-US" dirty="0" err="1"/>
              <a:t>Convert.ToDouble</a:t>
            </a:r>
            <a:r>
              <a:rPr lang="en-US" dirty="0"/>
              <a:t>( )</a:t>
            </a:r>
          </a:p>
          <a:p>
            <a:pPr marL="1092200" lvl="2" indent="-285750">
              <a:buSzPts val="1600"/>
            </a:pPr>
            <a:r>
              <a:rPr lang="en-US" dirty="0" err="1"/>
              <a:t>Convert.ToDecimal</a:t>
            </a:r>
            <a:r>
              <a:rPr lang="en-US" dirty="0"/>
              <a:t>( )</a:t>
            </a:r>
          </a:p>
          <a:p>
            <a:pPr marL="1092200" lvl="2" indent="-285750">
              <a:buSzPts val="1600"/>
            </a:pPr>
            <a:r>
              <a:rPr lang="en-US" dirty="0"/>
              <a:t>Convert.ToInt32( )</a:t>
            </a:r>
          </a:p>
          <a:p>
            <a:pPr marL="1092200" lvl="2" indent="-285750">
              <a:buSzPts val="1600"/>
            </a:pPr>
            <a:r>
              <a:rPr lang="en-US" dirty="0" err="1"/>
              <a:t>Convert.ToBoolean</a:t>
            </a:r>
            <a:r>
              <a:rPr lang="en-US" dirty="0"/>
              <a:t>( ) </a:t>
            </a:r>
          </a:p>
          <a:p>
            <a:pPr marL="1092200" lvl="2" indent="-285750">
              <a:buSzPts val="1600"/>
            </a:pPr>
            <a:r>
              <a:rPr lang="en-US" dirty="0" err="1"/>
              <a:t>Convert.ToChar</a:t>
            </a:r>
            <a:r>
              <a:rPr lang="en-US" dirty="0"/>
              <a:t>( )</a:t>
            </a:r>
          </a:p>
          <a:p>
            <a:pPr marL="1092200" lvl="2" indent="-285750">
              <a:buSzPts val="1600"/>
            </a:pPr>
            <a:endParaRPr lang="en-US" dirty="0"/>
          </a:p>
          <a:p>
            <a:pPr marL="635000" lvl="1" indent="-285750">
              <a:buSzPts val="1600"/>
            </a:pPr>
            <a:r>
              <a:rPr lang="en-US" dirty="0"/>
              <a:t>int </a:t>
            </a:r>
            <a:r>
              <a:rPr lang="en-US" dirty="0" err="1"/>
              <a:t>newValue</a:t>
            </a:r>
            <a:r>
              <a:rPr lang="en-US" dirty="0"/>
              <a:t> = Convert.ToInt32(</a:t>
            </a:r>
            <a:r>
              <a:rPr lang="en-US" dirty="0" err="1"/>
              <a:t>stringValue</a:t>
            </a:r>
            <a:r>
              <a:rPr lang="en-US" dirty="0"/>
              <a:t>);</a:t>
            </a:r>
          </a:p>
          <a:p>
            <a:pPr marL="635000" lvl="1" indent="-285750">
              <a:buSzPts val="1600"/>
            </a:pPr>
            <a:endParaRPr lang="en-US" dirty="0"/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Convert Class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Methods and Behaviors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143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PH" dirty="0">
                <a:solidFill>
                  <a:schemeClr val="dk1"/>
                </a:solidFill>
              </a:rPr>
              <a:t>M</a:t>
            </a:r>
            <a:r>
              <a:rPr lang="en" dirty="0">
                <a:solidFill>
                  <a:schemeClr val="dk1"/>
                </a:solidFill>
              </a:rPr>
              <a:t>odule Objectives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18" name="Google Shape;318;p43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© Cognizant Softvision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9" name="Google Shape;319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20" name="Google Shape;320;p43"/>
          <p:cNvSpPr txBox="1">
            <a:spLocks noGrp="1"/>
          </p:cNvSpPr>
          <p:nvPr>
            <p:ph type="body" idx="1"/>
          </p:nvPr>
        </p:nvSpPr>
        <p:spPr>
          <a:xfrm>
            <a:off x="457199" y="1235563"/>
            <a:ext cx="11368200" cy="445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Become familiar with the components of a method</a:t>
            </a:r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Call class methods with and without parameters</a:t>
            </a:r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Use predefined methods in the Console and Math classes</a:t>
            </a:r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Write your own value and nonvalue-returning class methods (with and without parameters)</a:t>
            </a:r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Learn about the different methods and properties used for object-oriented development</a:t>
            </a:r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Write your own instance methods to include constructors, mutators, and accessors</a:t>
            </a:r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Call instance methods including constructors, mutators, and accessors</a:t>
            </a:r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Distinguish between value, ref, and out parameter types</a:t>
            </a:r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Work through a programming example that illustrates the chapter’s concepts</a:t>
            </a:r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endParaRPr lang="en-US" altLang="en-US" sz="1800" dirty="0"/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endParaRPr lang="en-US" alt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SzPts val="1600"/>
            </a:pPr>
            <a:r>
              <a:rPr lang="en-US" dirty="0"/>
              <a:t>There are many classes containing member methods that make up the .NET FCL.</a:t>
            </a:r>
          </a:p>
          <a:p>
            <a:pPr marL="635000" lvl="1" indent="-285750">
              <a:buSzPts val="1600"/>
            </a:pPr>
            <a:r>
              <a:rPr lang="en-US" dirty="0"/>
              <a:t>The syntax for defining a method </a:t>
            </a:r>
            <a:r>
              <a:rPr lang="en-US" dirty="0" err="1"/>
              <a:t>follows.The</a:t>
            </a:r>
            <a:r>
              <a:rPr lang="en-US" dirty="0"/>
              <a:t> square brackets used with the modifier indicate an optional entry</a:t>
            </a:r>
          </a:p>
          <a:p>
            <a:pPr marL="635000" lvl="1" indent="-285750">
              <a:buSzPts val="1600"/>
            </a:pPr>
            <a:endParaRPr lang="en-US" dirty="0"/>
          </a:p>
          <a:p>
            <a:pPr marL="635000" lvl="1" indent="-285750">
              <a:buSzPts val="1600"/>
            </a:pPr>
            <a:endParaRPr lang="en-US" dirty="0"/>
          </a:p>
          <a:p>
            <a:pPr marL="635000" lvl="1" indent="-285750">
              <a:buSzPts val="1600"/>
            </a:pPr>
            <a:endParaRPr lang="en-US" dirty="0"/>
          </a:p>
          <a:p>
            <a:pPr marL="635000" lvl="1" indent="-285750">
              <a:buSzPts val="1600"/>
            </a:pPr>
            <a:endParaRPr lang="en-US" dirty="0"/>
          </a:p>
          <a:p>
            <a:pPr marL="635000" lvl="1" indent="-285750">
              <a:buSzPts val="1600"/>
            </a:pPr>
            <a:endParaRPr lang="en-US" dirty="0"/>
          </a:p>
          <a:p>
            <a:pPr marL="635000" lvl="1" indent="-285750">
              <a:buSzPts val="1600"/>
            </a:pPr>
            <a:endParaRPr lang="en-US" dirty="0"/>
          </a:p>
          <a:p>
            <a:pPr marL="635000" lvl="1" indent="-285750">
              <a:buSzPts val="1600"/>
            </a:pPr>
            <a:r>
              <a:rPr lang="en-US" dirty="0"/>
              <a:t>User-defined methods in C# can be classified into two categories:</a:t>
            </a:r>
          </a:p>
          <a:p>
            <a:pPr marL="1092200" lvl="2" indent="-285750">
              <a:buSzPts val="1600"/>
            </a:pPr>
            <a:r>
              <a:rPr lang="en-US" dirty="0"/>
              <a:t>Methods that do not return a value, called </a:t>
            </a:r>
            <a:r>
              <a:rPr lang="en-US" b="1" dirty="0"/>
              <a:t>void methods</a:t>
            </a:r>
          </a:p>
          <a:p>
            <a:pPr marL="1092200" lvl="2" indent="-285750">
              <a:buSzPts val="1600"/>
            </a:pPr>
            <a:r>
              <a:rPr lang="en-US" dirty="0"/>
              <a:t>Methods that do return a value, called </a:t>
            </a:r>
            <a:r>
              <a:rPr lang="en-US" b="1" dirty="0"/>
              <a:t>value-returning methods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Writing Your Own Class Methods 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Methods and Behaviors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660B30-BCC6-4FC5-AA9C-7BCDD0E31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994" y="2221489"/>
            <a:ext cx="8326012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30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SzPts val="1600"/>
            </a:pPr>
            <a:r>
              <a:rPr lang="en-US" dirty="0"/>
              <a:t>Has a return type other than void </a:t>
            </a:r>
          </a:p>
          <a:p>
            <a:pPr marL="635000" lvl="1" indent="-285750">
              <a:buSzPts val="1600"/>
            </a:pPr>
            <a:r>
              <a:rPr lang="en-US" dirty="0"/>
              <a:t>Must have a return statement </a:t>
            </a:r>
          </a:p>
          <a:p>
            <a:pPr marL="1092200" lvl="2" indent="-285750">
              <a:buSzPts val="1600"/>
            </a:pPr>
            <a:r>
              <a:rPr lang="en-US" dirty="0"/>
              <a:t>Compatible value </a:t>
            </a:r>
          </a:p>
          <a:p>
            <a:pPr marL="635000" lvl="1" indent="-285750">
              <a:buSzPts val="1600"/>
            </a:pPr>
            <a:r>
              <a:rPr lang="en-US" dirty="0"/>
              <a:t>Zero, one, or more data items may be passed as arguments </a:t>
            </a:r>
          </a:p>
          <a:p>
            <a:pPr marL="635000" lvl="1" indent="-285750">
              <a:buSzPts val="1600"/>
            </a:pPr>
            <a:r>
              <a:rPr lang="en-US" dirty="0"/>
              <a:t>Calls can be placed:</a:t>
            </a:r>
          </a:p>
          <a:p>
            <a:pPr marL="1092200" lvl="2" indent="-285750">
              <a:buSzPts val="1600"/>
            </a:pPr>
            <a:r>
              <a:rPr lang="en-US" dirty="0"/>
              <a:t>In assignment statements</a:t>
            </a:r>
          </a:p>
          <a:p>
            <a:pPr marL="1092200" lvl="2" indent="-285750">
              <a:buSzPts val="1600"/>
            </a:pPr>
            <a:r>
              <a:rPr lang="en-US" dirty="0"/>
              <a:t>In output statements</a:t>
            </a:r>
          </a:p>
          <a:p>
            <a:pPr marL="1092200" lvl="2" indent="-285750">
              <a:buSzPts val="1600"/>
            </a:pPr>
            <a:r>
              <a:rPr lang="en-US" dirty="0"/>
              <a:t>In arithmetic expressions</a:t>
            </a:r>
          </a:p>
          <a:p>
            <a:pPr marL="1092200" lvl="2" indent="-285750">
              <a:buSzPts val="1600"/>
            </a:pPr>
            <a:r>
              <a:rPr lang="en-US" dirty="0"/>
              <a:t>Or anywhere a value can be used 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Value-Returning Method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Methods and Behaviors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01E186-513E-41A8-9734-5C9C76EC4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414" y="2765948"/>
            <a:ext cx="6194388" cy="3068248"/>
          </a:xfrm>
          <a:prstGeom prst="rect">
            <a:avLst/>
          </a:prstGeom>
        </p:spPr>
      </p:pic>
      <p:sp>
        <p:nvSpPr>
          <p:cNvPr id="10" name="AutoShape 7">
            <a:extLst>
              <a:ext uri="{FF2B5EF4-FFF2-40B4-BE49-F238E27FC236}">
                <a16:creationId xmlns:a16="http://schemas.microsoft.com/office/drawing/2014/main" id="{C40A1C17-6928-4E28-8C01-6029147C8A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900" y="1254389"/>
            <a:ext cx="2115837" cy="820677"/>
          </a:xfrm>
          <a:prstGeom prst="wedgeEllipseCallout">
            <a:avLst>
              <a:gd name="adj1" fmla="val -62625"/>
              <a:gd name="adj2" fmla="val 138444"/>
            </a:avLst>
          </a:prstGeom>
          <a:solidFill>
            <a:schemeClr val="accent2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1600"/>
              <a:t>Return type</a:t>
            </a:r>
            <a:r>
              <a:rPr lang="en-US" altLang="en-US" sz="1600">
                <a:cs typeface="Times New Roman" panose="02020603050405020304" pitchFamily="18" charset="0"/>
              </a:rPr>
              <a:t>→ double</a:t>
            </a:r>
          </a:p>
        </p:txBody>
      </p:sp>
      <p:sp>
        <p:nvSpPr>
          <p:cNvPr id="11" name="AutoShape 8">
            <a:extLst>
              <a:ext uri="{FF2B5EF4-FFF2-40B4-BE49-F238E27FC236}">
                <a16:creationId xmlns:a16="http://schemas.microsoft.com/office/drawing/2014/main" id="{095F3809-CE7D-4A6E-84B0-056716739B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4210" y="5108310"/>
            <a:ext cx="1676400" cy="990600"/>
          </a:xfrm>
          <a:prstGeom prst="wedgeEllipseCallout">
            <a:avLst>
              <a:gd name="adj1" fmla="val 116922"/>
              <a:gd name="adj2" fmla="val -13122"/>
            </a:avLst>
          </a:prstGeom>
          <a:solidFill>
            <a:schemeClr val="accent2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2000"/>
              <a:t>double returned</a:t>
            </a:r>
          </a:p>
        </p:txBody>
      </p:sp>
    </p:spTree>
    <p:extLst>
      <p:ext uri="{BB962C8B-B14F-4D97-AF65-F5344CB8AC3E}">
        <p14:creationId xmlns:p14="http://schemas.microsoft.com/office/powerpoint/2010/main" val="849081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81E41B-6EF1-4CF1-812A-9025756DF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281" y="5555484"/>
            <a:ext cx="3219899" cy="362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3CCAAD-2180-4AEA-9C4D-E328FE408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336" y="2269358"/>
            <a:ext cx="8259328" cy="2981741"/>
          </a:xfrm>
          <a:prstGeom prst="rect">
            <a:avLst/>
          </a:prstGeom>
        </p:spPr>
      </p:pic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SzPts val="1600"/>
            </a:pPr>
            <a:r>
              <a:rPr lang="en-US" dirty="0"/>
              <a:t>void methods are the simplest to write. </a:t>
            </a:r>
          </a:p>
          <a:p>
            <a:pPr marL="635000" lvl="1" indent="-285750">
              <a:buSzPts val="1600"/>
            </a:pPr>
            <a:r>
              <a:rPr lang="en-US" dirty="0"/>
              <a:t>No return statement is needed in the body of the method</a:t>
            </a:r>
          </a:p>
          <a:p>
            <a:pPr marL="635000" lvl="1" indent="-285750">
              <a:buSzPts val="1600"/>
            </a:pPr>
            <a:endParaRPr lang="en-US" dirty="0"/>
          </a:p>
          <a:p>
            <a:pPr marL="635000" lvl="1" indent="-285750">
              <a:buSzPts val="1600"/>
            </a:pPr>
            <a:endParaRPr lang="en-US" dirty="0"/>
          </a:p>
          <a:p>
            <a:pPr marL="635000" lvl="1" indent="-285750">
              <a:buSzPts val="1600"/>
            </a:pPr>
            <a:endParaRPr lang="en-US" dirty="0"/>
          </a:p>
          <a:p>
            <a:pPr marL="635000" lvl="1" indent="-285750">
              <a:buSzPts val="1600"/>
            </a:pPr>
            <a:endParaRPr lang="en-US" dirty="0"/>
          </a:p>
          <a:p>
            <a:pPr marL="635000" lvl="1" indent="-285750">
              <a:buSzPts val="1600"/>
            </a:pPr>
            <a:endParaRPr lang="en-US" dirty="0"/>
          </a:p>
          <a:p>
            <a:pPr marL="635000" lvl="1" indent="-285750">
              <a:buSzPts val="1600"/>
            </a:pPr>
            <a:endParaRPr lang="en-US" dirty="0"/>
          </a:p>
          <a:p>
            <a:pPr marL="635000" lvl="1" indent="-285750">
              <a:buSzPts val="1600"/>
            </a:pPr>
            <a:endParaRPr lang="en-US" dirty="0"/>
          </a:p>
          <a:p>
            <a:pPr marL="635000" lvl="1" indent="-285750">
              <a:buSzPts val="1600"/>
            </a:pPr>
            <a:endParaRPr lang="en-US" dirty="0"/>
          </a:p>
          <a:p>
            <a:pPr marL="635000" lvl="1" indent="-285750">
              <a:buSzPts val="1600"/>
            </a:pPr>
            <a:endParaRPr lang="en-US" dirty="0"/>
          </a:p>
          <a:p>
            <a:pPr marL="635000" lvl="1" indent="-285750">
              <a:buSzPts val="1600"/>
            </a:pPr>
            <a:endParaRPr lang="en-US" dirty="0"/>
          </a:p>
          <a:p>
            <a:pPr marL="635000" lvl="1" indent="-285750">
              <a:buSzPts val="1600"/>
            </a:pPr>
            <a:endParaRPr lang="en-US" dirty="0"/>
          </a:p>
          <a:p>
            <a:pPr marL="635000" lvl="1" indent="-285750">
              <a:buSzPts val="1600"/>
            </a:pPr>
            <a:endParaRPr lang="en-US" dirty="0"/>
          </a:p>
          <a:p>
            <a:pPr marL="635000" lvl="1" indent="-285750">
              <a:buSzPts val="1600"/>
            </a:pPr>
            <a:r>
              <a:rPr lang="en-US" dirty="0"/>
              <a:t>A call to this method looks like: 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Void Method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Methods and Behaviors</a:t>
            </a:r>
            <a:endParaRPr lang="en-PH" sz="1050" dirty="0">
              <a:solidFill>
                <a:schemeClr val="accent3"/>
              </a:solidFill>
            </a:endParaRP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C40A1C17-6928-4E28-8C01-6029147C8A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779" y="3036809"/>
            <a:ext cx="2115837" cy="626162"/>
          </a:xfrm>
          <a:prstGeom prst="wedgeEllipseCallout">
            <a:avLst>
              <a:gd name="adj1" fmla="val 91288"/>
              <a:gd name="adj2" fmla="val -115191"/>
            </a:avLst>
          </a:prstGeom>
          <a:solidFill>
            <a:schemeClr val="accent2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1800" dirty="0"/>
              <a:t>class method</a:t>
            </a:r>
          </a:p>
        </p:txBody>
      </p:sp>
    </p:spTree>
    <p:extLst>
      <p:ext uri="{BB962C8B-B14F-4D97-AF65-F5344CB8AC3E}">
        <p14:creationId xmlns:p14="http://schemas.microsoft.com/office/powerpoint/2010/main" val="3025902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8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63" name="Google Shape;363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64" name="Google Shape;364;p48"/>
          <p:cNvSpPr txBox="1">
            <a:spLocks noGrp="1"/>
          </p:cNvSpPr>
          <p:nvPr>
            <p:ph type="ctrTitle"/>
          </p:nvPr>
        </p:nvSpPr>
        <p:spPr>
          <a:xfrm>
            <a:off x="1042415" y="2366197"/>
            <a:ext cx="6802173" cy="923320"/>
          </a:xfrm>
          <a:prstGeom prst="rect">
            <a:avLst/>
          </a:prstGeom>
        </p:spPr>
        <p:txBody>
          <a:bodyPr spcFirstLastPara="1" wrap="square" lIns="182875" tIns="182875" rIns="182875" bIns="1828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Object Concept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590731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SzPts val="1600"/>
            </a:pPr>
            <a:r>
              <a:rPr lang="en-US" dirty="0"/>
              <a:t>C# is an object-oriented language. </a:t>
            </a:r>
          </a:p>
          <a:p>
            <a:pPr marL="635000" lvl="1" indent="-285750">
              <a:buSzPts val="1600"/>
            </a:pPr>
            <a:r>
              <a:rPr lang="en-US" dirty="0"/>
              <a:t>All the code that you wrote for your applications has been placed in a class</a:t>
            </a:r>
          </a:p>
          <a:p>
            <a:pPr marL="635000" lvl="1" indent="-285750">
              <a:buSzPts val="1600"/>
            </a:pPr>
            <a:r>
              <a:rPr lang="en-US" dirty="0"/>
              <a:t>Class</a:t>
            </a:r>
          </a:p>
          <a:p>
            <a:pPr marL="635000" lvl="1" indent="-285750">
              <a:buSzPts val="1600"/>
            </a:pPr>
            <a:r>
              <a:rPr lang="en-US" dirty="0"/>
              <a:t>Entity</a:t>
            </a:r>
          </a:p>
          <a:p>
            <a:pPr marL="635000" lvl="1" indent="-285750">
              <a:buSzPts val="1600"/>
            </a:pPr>
            <a:r>
              <a:rPr lang="en-US" dirty="0"/>
              <a:t>Abstraction</a:t>
            </a:r>
          </a:p>
          <a:p>
            <a:pPr marL="1092200" lvl="2" indent="-285750">
              <a:buSzPts val="1600"/>
            </a:pPr>
            <a:r>
              <a:rPr lang="en-US" dirty="0"/>
              <a:t>Attributes (data)</a:t>
            </a:r>
          </a:p>
          <a:p>
            <a:pPr marL="1092200" lvl="2" indent="-285750">
              <a:buSzPts val="1600"/>
            </a:pPr>
            <a:r>
              <a:rPr lang="en-US" dirty="0"/>
              <a:t>Behaviors (processes on the data)</a:t>
            </a:r>
          </a:p>
          <a:p>
            <a:pPr marL="635000" lvl="1" indent="-285750">
              <a:buSzPts val="1600"/>
            </a:pPr>
            <a:r>
              <a:rPr lang="en-US" dirty="0"/>
              <a:t>Private member data (fields)</a:t>
            </a:r>
          </a:p>
          <a:p>
            <a:pPr marL="1092200" lvl="2" indent="-285750">
              <a:buSzPts val="1600"/>
            </a:pPr>
            <a:r>
              <a:rPr lang="en-US" dirty="0"/>
              <a:t>Public method members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The Object Concept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The Object Concept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468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SzPts val="1600"/>
            </a:pPr>
            <a:r>
              <a:rPr lang="en-US" dirty="0"/>
              <a:t>Do not use static keyword</a:t>
            </a:r>
          </a:p>
          <a:p>
            <a:pPr marL="1092200" lvl="2" indent="-285750">
              <a:buSzPts val="1600"/>
            </a:pPr>
            <a:r>
              <a:rPr lang="en-US" dirty="0"/>
              <a:t>Static – class method</a:t>
            </a:r>
          </a:p>
          <a:p>
            <a:pPr marL="1092200" lvl="2" indent="-285750">
              <a:buSzPts val="1600"/>
            </a:pPr>
            <a:r>
              <a:rPr lang="en-US" dirty="0"/>
              <a:t>To call an instance method, however, an object must be instantiated and associated with the method.</a:t>
            </a:r>
          </a:p>
          <a:p>
            <a:pPr marL="635000" lvl="1" indent="-285750">
              <a:buSzPts val="1600"/>
            </a:pPr>
            <a:r>
              <a:rPr lang="en-US" dirty="0"/>
              <a:t>Constructor</a:t>
            </a:r>
          </a:p>
          <a:p>
            <a:pPr marL="1092200" lvl="2" indent="-285750">
              <a:buSzPts val="1600"/>
            </a:pPr>
            <a:r>
              <a:rPr lang="en-US" dirty="0"/>
              <a:t>are special types of methods used to create objects. </a:t>
            </a:r>
          </a:p>
          <a:p>
            <a:pPr marL="1092200" lvl="2" indent="-285750">
              <a:buSzPts val="1600"/>
            </a:pPr>
            <a:r>
              <a:rPr lang="en-US" dirty="0"/>
              <a:t>Do not return a value </a:t>
            </a:r>
          </a:p>
          <a:p>
            <a:pPr marL="1092200" lvl="2" indent="-285750">
              <a:buSzPts val="1600"/>
            </a:pPr>
            <a:r>
              <a:rPr lang="en-US" dirty="0"/>
              <a:t>void is not included </a:t>
            </a:r>
          </a:p>
          <a:p>
            <a:pPr marL="1092200" lvl="2" indent="-285750">
              <a:buSzPts val="1600"/>
            </a:pPr>
            <a:r>
              <a:rPr lang="en-US" dirty="0"/>
              <a:t>Same identifier as the class name </a:t>
            </a:r>
          </a:p>
          <a:p>
            <a:pPr marL="1092200" lvl="2" indent="-285750">
              <a:buSzPts val="1600"/>
            </a:pPr>
            <a:r>
              <a:rPr lang="en-US" dirty="0"/>
              <a:t>Overloaded methods</a:t>
            </a:r>
          </a:p>
          <a:p>
            <a:pPr marL="1092200" lvl="2" indent="-285750">
              <a:buSzPts val="1600"/>
            </a:pPr>
            <a:r>
              <a:rPr lang="en-US" dirty="0"/>
              <a:t>Default constructor</a:t>
            </a:r>
          </a:p>
          <a:p>
            <a:pPr marL="1092200" lvl="2" indent="-285750">
              <a:buSzPts val="1600"/>
            </a:pPr>
            <a:r>
              <a:rPr lang="en-US" dirty="0"/>
              <a:t>No arguments 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Writing Your Own Instance Methods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The Object Concept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5017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SzPts val="1600"/>
            </a:pPr>
            <a:r>
              <a:rPr lang="en-US" dirty="0"/>
              <a:t>Accessor (getter)</a:t>
            </a:r>
          </a:p>
          <a:p>
            <a:pPr marL="1092200" lvl="2" indent="-285750">
              <a:buSzPts val="1600"/>
            </a:pPr>
            <a:r>
              <a:rPr lang="en-US" dirty="0"/>
              <a:t>Returns the current value </a:t>
            </a:r>
          </a:p>
          <a:p>
            <a:pPr marL="1092200" lvl="2" indent="-285750">
              <a:buSzPts val="1600"/>
            </a:pPr>
            <a:r>
              <a:rPr lang="en-US" dirty="0"/>
              <a:t>Standard naming convention → prefix with “get”</a:t>
            </a:r>
          </a:p>
          <a:p>
            <a:pPr marL="1092200" lvl="2" indent="-285750">
              <a:buSzPts val="1600"/>
            </a:pPr>
            <a:r>
              <a:rPr lang="en-US" dirty="0"/>
              <a:t>Accessor for </a:t>
            </a:r>
            <a:r>
              <a:rPr lang="en-US" dirty="0" err="1"/>
              <a:t>noOfSquareYards</a:t>
            </a:r>
            <a:r>
              <a:rPr lang="en-US" dirty="0"/>
              <a:t> is </a:t>
            </a:r>
            <a:r>
              <a:rPr lang="en-US" dirty="0" err="1"/>
              <a:t>GetNoOfSquareYards</a:t>
            </a:r>
            <a:r>
              <a:rPr lang="en-US" dirty="0"/>
              <a:t>( )</a:t>
            </a:r>
          </a:p>
          <a:p>
            <a:pPr marL="635000" lvl="1" indent="-285750">
              <a:buSzPts val="1600"/>
            </a:pPr>
            <a:r>
              <a:rPr lang="en-US" dirty="0"/>
              <a:t>Mutators (setters) </a:t>
            </a:r>
          </a:p>
          <a:p>
            <a:pPr marL="1092200" lvl="2" indent="-285750">
              <a:buSzPts val="1600"/>
            </a:pPr>
            <a:r>
              <a:rPr lang="en-US" dirty="0"/>
              <a:t>Normally includes one parameter </a:t>
            </a:r>
          </a:p>
          <a:p>
            <a:pPr marL="1092200" lvl="2" indent="-285750">
              <a:buSzPts val="1600"/>
            </a:pPr>
            <a:r>
              <a:rPr lang="en-US" dirty="0"/>
              <a:t>Method body → single assignment statement </a:t>
            </a:r>
          </a:p>
          <a:p>
            <a:pPr marL="1092200" lvl="2" indent="-285750">
              <a:buSzPts val="1600"/>
            </a:pPr>
            <a:r>
              <a:rPr lang="en-US" dirty="0"/>
              <a:t>Standard naming convention → prefix  with ”Set” 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Writing Your Own Instance Methods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The Object Concept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413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SzPts val="1600"/>
            </a:pPr>
            <a:r>
              <a:rPr lang="en-US" dirty="0"/>
              <a:t>Calling the Constructor</a:t>
            </a:r>
          </a:p>
          <a:p>
            <a:pPr marL="1092200" lvl="2" indent="-285750">
              <a:buSzPts val="1600"/>
            </a:pPr>
            <a:r>
              <a:rPr lang="en-US" dirty="0"/>
              <a:t>Normally, the first method called is the </a:t>
            </a:r>
            <a:r>
              <a:rPr lang="en-US" dirty="0" err="1"/>
              <a:t>constructor.This</a:t>
            </a:r>
            <a:r>
              <a:rPr lang="en-US" dirty="0"/>
              <a:t> is the method that actually creates an object instance of the class.</a:t>
            </a:r>
          </a:p>
          <a:p>
            <a:pPr marL="1092200" lvl="2" indent="-285750">
              <a:buSzPts val="1600"/>
            </a:pPr>
            <a:r>
              <a:rPr lang="en-US" dirty="0"/>
              <a:t>The syntax for this is:</a:t>
            </a:r>
          </a:p>
          <a:p>
            <a:pPr marL="1092200" lvl="2" indent="-285750">
              <a:buSzPts val="1600"/>
            </a:pPr>
            <a:endParaRPr lang="en-US" dirty="0"/>
          </a:p>
          <a:p>
            <a:pPr marL="1092200" lvl="2" indent="-285750">
              <a:buSzPts val="1600"/>
            </a:pPr>
            <a:endParaRPr lang="en-US" dirty="0"/>
          </a:p>
          <a:p>
            <a:pPr marL="1092200" lvl="2" indent="-285750">
              <a:buSzPts val="1600"/>
            </a:pPr>
            <a:endParaRPr lang="en-US" dirty="0"/>
          </a:p>
          <a:p>
            <a:pPr marL="1092200" lvl="2" indent="-285750">
              <a:buSzPts val="1600"/>
            </a:pPr>
            <a:endParaRPr lang="en-US" dirty="0"/>
          </a:p>
          <a:p>
            <a:pPr marL="1092200" lvl="2" indent="-285750">
              <a:buSzPts val="1600"/>
            </a:pPr>
            <a:endParaRPr lang="en-US" dirty="0"/>
          </a:p>
          <a:p>
            <a:pPr marL="1092200" lvl="2" indent="-285750">
              <a:buSzPts val="1600"/>
            </a:pPr>
            <a:endParaRPr lang="en-US" dirty="0"/>
          </a:p>
          <a:p>
            <a:pPr marL="1092200" lvl="2" indent="-285750">
              <a:buSzPts val="1600"/>
            </a:pPr>
            <a:endParaRPr lang="en-US" dirty="0"/>
          </a:p>
          <a:p>
            <a:pPr marL="1092200" lvl="2" indent="-285750">
              <a:buSzPts val="1600"/>
            </a:pPr>
            <a:endParaRPr lang="en-US" dirty="0"/>
          </a:p>
          <a:p>
            <a:pPr marL="1092200" lvl="2" indent="-285750">
              <a:buSzPts val="1600"/>
            </a:pPr>
            <a:r>
              <a:rPr lang="en-US" dirty="0"/>
              <a:t>The keyword </a:t>
            </a:r>
            <a:r>
              <a:rPr lang="en-US" b="1" dirty="0"/>
              <a:t>new</a:t>
            </a:r>
            <a:r>
              <a:rPr lang="en-US" dirty="0"/>
              <a:t> is used as an operator to call constructor methods. 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Calling Instance Methods 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The Object Concept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A8D420-0F4B-46C2-B7A6-67D34888F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882" y="2640997"/>
            <a:ext cx="7754432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5390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SzPts val="1600"/>
            </a:pPr>
            <a:r>
              <a:rPr lang="en-US" dirty="0"/>
              <a:t>Call by value</a:t>
            </a:r>
          </a:p>
          <a:p>
            <a:pPr marL="1092200" lvl="2" indent="-285750">
              <a:buSzPts val="1600"/>
            </a:pPr>
            <a:r>
              <a:rPr lang="en-US" dirty="0"/>
              <a:t>Copy of the original value is made </a:t>
            </a:r>
          </a:p>
          <a:p>
            <a:pPr marL="635000" lvl="1" indent="-285750">
              <a:buSzPts val="1600"/>
            </a:pPr>
            <a:r>
              <a:rPr lang="en-US" dirty="0"/>
              <a:t>Other types of parameters</a:t>
            </a:r>
          </a:p>
          <a:p>
            <a:pPr marL="1092200" lvl="2" indent="-285750">
              <a:buSzPts val="1600"/>
            </a:pPr>
            <a:r>
              <a:rPr lang="en-US" dirty="0"/>
              <a:t>ref</a:t>
            </a:r>
          </a:p>
          <a:p>
            <a:pPr marL="1092200" lvl="2" indent="-285750">
              <a:buSzPts val="1600"/>
            </a:pPr>
            <a:r>
              <a:rPr lang="en-US" dirty="0"/>
              <a:t>out</a:t>
            </a:r>
          </a:p>
          <a:p>
            <a:pPr marL="1092200" lvl="2" indent="-285750">
              <a:buSzPts val="1600"/>
            </a:pPr>
            <a:r>
              <a:rPr lang="en-US" dirty="0"/>
              <a:t>params </a:t>
            </a:r>
          </a:p>
          <a:p>
            <a:pPr marL="1549400" lvl="3" indent="-285750">
              <a:buSzPts val="1600"/>
            </a:pPr>
            <a:r>
              <a:rPr lang="en-US" dirty="0"/>
              <a:t>ref and out cause a method to refer to the same variable that was passed into the method 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Types of Parameters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The Object Concept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512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54772B-0E90-4073-B3BD-DBF96A05D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779" y="2517385"/>
            <a:ext cx="6005272" cy="4005707"/>
          </a:xfrm>
          <a:prstGeom prst="rect">
            <a:avLst/>
          </a:prstGeom>
        </p:spPr>
      </p:pic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SzPts val="1600"/>
            </a:pPr>
            <a:r>
              <a:rPr lang="en-US" dirty="0"/>
              <a:t>The value types are often called the fundamental data types or primitive data types of the language.</a:t>
            </a:r>
          </a:p>
          <a:p>
            <a:pPr marL="635000" lvl="1" indent="-285750">
              <a:buSzPts val="1600"/>
            </a:pPr>
            <a:r>
              <a:rPr lang="en-US" dirty="0"/>
              <a:t>They are the common types needed by most applications. </a:t>
            </a:r>
          </a:p>
          <a:p>
            <a:pPr marL="635000" lvl="1" indent="-285750">
              <a:buSzPts val="1600"/>
            </a:pPr>
            <a:r>
              <a:rPr lang="en-US" dirty="0"/>
              <a:t>In C#, these fundamental types are further subdivided into the following categories:</a:t>
            </a:r>
          </a:p>
          <a:p>
            <a:pPr marL="1092200" lvl="2" indent="-285750">
              <a:buSzPts val="1600"/>
            </a:pPr>
            <a:r>
              <a:rPr lang="en-US" dirty="0"/>
              <a:t>Struct types</a:t>
            </a:r>
          </a:p>
          <a:p>
            <a:pPr marL="1092200" lvl="2" indent="-285750">
              <a:buSzPts val="1600"/>
            </a:pPr>
            <a:r>
              <a:rPr lang="en-US" dirty="0"/>
              <a:t>Enumerated types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Types of Parameters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The Object Concept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926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8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63" name="Google Shape;363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64" name="Google Shape;364;p48"/>
          <p:cNvSpPr txBox="1">
            <a:spLocks noGrp="1"/>
          </p:cNvSpPr>
          <p:nvPr>
            <p:ph type="ctrTitle"/>
          </p:nvPr>
        </p:nvSpPr>
        <p:spPr>
          <a:xfrm>
            <a:off x="1042416" y="2366197"/>
            <a:ext cx="5695268" cy="923320"/>
          </a:xfrm>
          <a:prstGeom prst="rect">
            <a:avLst/>
          </a:prstGeom>
        </p:spPr>
        <p:txBody>
          <a:bodyPr spcFirstLastPara="1" wrap="square" lIns="182875" tIns="182875" rIns="182875" bIns="1828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dirty="0"/>
              <a:t>Methods and Behaviors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044328" y="6006613"/>
            <a:ext cx="3633839" cy="431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9250" lvl="1" indent="0" algn="ctr">
              <a:buSzPts val="1600"/>
              <a:buNone/>
            </a:pPr>
            <a:r>
              <a:rPr lang="en-US" dirty="0"/>
              <a:t>Call by reference versus value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Types of Parameters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The Object Concept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9" name="Picture 14" descr="Fig04">
            <a:extLst>
              <a:ext uri="{FF2B5EF4-FFF2-40B4-BE49-F238E27FC236}">
                <a16:creationId xmlns:a16="http://schemas.microsoft.com/office/drawing/2014/main" id="{295478B9-923E-4E93-9110-2CDBCE2AC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693" y="961650"/>
            <a:ext cx="5565108" cy="4934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8274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8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63" name="Google Shape;363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364" name="Google Shape;364;p48"/>
          <p:cNvSpPr txBox="1">
            <a:spLocks noGrp="1"/>
          </p:cNvSpPr>
          <p:nvPr>
            <p:ph type="ctrTitle"/>
          </p:nvPr>
        </p:nvSpPr>
        <p:spPr>
          <a:xfrm>
            <a:off x="1042415" y="2366197"/>
            <a:ext cx="6802173" cy="923320"/>
          </a:xfrm>
          <a:prstGeom prst="rect">
            <a:avLst/>
          </a:prstGeom>
        </p:spPr>
        <p:txBody>
          <a:bodyPr spcFirstLastPara="1" wrap="square" lIns="182875" tIns="182875" rIns="182875" bIns="1828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7731299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8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63" name="Google Shape;363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364" name="Google Shape;364;p48"/>
          <p:cNvSpPr txBox="1">
            <a:spLocks noGrp="1"/>
          </p:cNvSpPr>
          <p:nvPr>
            <p:ph type="ctrTitle"/>
          </p:nvPr>
        </p:nvSpPr>
        <p:spPr>
          <a:xfrm>
            <a:off x="945827" y="2898355"/>
            <a:ext cx="6802173" cy="923320"/>
          </a:xfrm>
          <a:prstGeom prst="rect">
            <a:avLst/>
          </a:prstGeom>
        </p:spPr>
        <p:txBody>
          <a:bodyPr spcFirstLastPara="1" wrap="square" lIns="182875" tIns="182875" rIns="182875" bIns="1828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Questions?</a:t>
            </a:r>
            <a:endParaRPr lang="en-PH" dirty="0"/>
          </a:p>
        </p:txBody>
      </p:sp>
      <p:grpSp>
        <p:nvGrpSpPr>
          <p:cNvPr id="5" name="Google Shape;992;p71">
            <a:extLst>
              <a:ext uri="{FF2B5EF4-FFF2-40B4-BE49-F238E27FC236}">
                <a16:creationId xmlns:a16="http://schemas.microsoft.com/office/drawing/2014/main" id="{93EC1335-61D2-4F59-A8AA-7EB543218869}"/>
              </a:ext>
            </a:extLst>
          </p:cNvPr>
          <p:cNvGrpSpPr/>
          <p:nvPr/>
        </p:nvGrpSpPr>
        <p:grpSpPr>
          <a:xfrm>
            <a:off x="4854110" y="1570771"/>
            <a:ext cx="4017173" cy="3437491"/>
            <a:chOff x="5107400" y="893773"/>
            <a:chExt cx="4050399" cy="3310201"/>
          </a:xfrm>
        </p:grpSpPr>
        <p:pic>
          <p:nvPicPr>
            <p:cNvPr id="6" name="Google Shape;993;p71">
              <a:extLst>
                <a:ext uri="{FF2B5EF4-FFF2-40B4-BE49-F238E27FC236}">
                  <a16:creationId xmlns:a16="http://schemas.microsoft.com/office/drawing/2014/main" id="{6420D765-CD8B-4169-B4FA-902597973F5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6522" r="6790" b="-786"/>
            <a:stretch/>
          </p:blipFill>
          <p:spPr>
            <a:xfrm>
              <a:off x="5247525" y="893773"/>
              <a:ext cx="2777700" cy="2304000"/>
            </a:xfrm>
            <a:prstGeom prst="triangle">
              <a:avLst>
                <a:gd name="adj" fmla="val 50000"/>
              </a:avLst>
            </a:prstGeom>
            <a:noFill/>
            <a:ln>
              <a:noFill/>
            </a:ln>
          </p:spPr>
        </p:pic>
        <p:pic>
          <p:nvPicPr>
            <p:cNvPr id="7" name="Google Shape;994;p71">
              <a:extLst>
                <a:ext uri="{FF2B5EF4-FFF2-40B4-BE49-F238E27FC236}">
                  <a16:creationId xmlns:a16="http://schemas.microsoft.com/office/drawing/2014/main" id="{34C87021-C148-4D29-A290-6B40681F804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64340" t="6761" b="47276"/>
            <a:stretch/>
          </p:blipFill>
          <p:spPr>
            <a:xfrm>
              <a:off x="5167550" y="1029550"/>
              <a:ext cx="3990249" cy="3174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995;p71">
              <a:extLst>
                <a:ext uri="{FF2B5EF4-FFF2-40B4-BE49-F238E27FC236}">
                  <a16:creationId xmlns:a16="http://schemas.microsoft.com/office/drawing/2014/main" id="{E6A6F980-BFC4-42C7-8F2C-179781E66BC6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07400" y="1220482"/>
              <a:ext cx="3800400" cy="298349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098101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85"/>
          <p:cNvSpPr txBox="1">
            <a:spLocks noGrp="1"/>
          </p:cNvSpPr>
          <p:nvPr>
            <p:ph type="ctrTitle"/>
          </p:nvPr>
        </p:nvSpPr>
        <p:spPr>
          <a:xfrm>
            <a:off x="1042416" y="1903671"/>
            <a:ext cx="6053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1382" name="Google Shape;1382;p85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1383" name="Google Shape;1383;p8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1385" name="Google Shape;1385;p85"/>
          <p:cNvSpPr txBox="1"/>
          <p:nvPr/>
        </p:nvSpPr>
        <p:spPr>
          <a:xfrm>
            <a:off x="10888717" y="348943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85"/>
          <p:cNvSpPr txBox="1"/>
          <p:nvPr/>
        </p:nvSpPr>
        <p:spPr>
          <a:xfrm>
            <a:off x="2609193" y="412268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200000"/>
              </a:lnSpc>
              <a:buSzPts val="1600"/>
            </a:pPr>
            <a:r>
              <a:rPr lang="en-US" dirty="0"/>
              <a:t>Methods defined inside classes </a:t>
            </a:r>
          </a:p>
          <a:p>
            <a:pPr marL="635000" lvl="1" indent="-285750">
              <a:lnSpc>
                <a:spcPct val="200000"/>
              </a:lnSpc>
              <a:buSzPts val="1600"/>
            </a:pPr>
            <a:r>
              <a:rPr lang="en-US" dirty="0"/>
              <a:t>Group program statements</a:t>
            </a:r>
          </a:p>
          <a:p>
            <a:pPr marL="1092200" lvl="2" indent="-285750">
              <a:buSzPts val="1600"/>
            </a:pPr>
            <a:r>
              <a:rPr lang="en-US" dirty="0"/>
              <a:t>Based on functionality </a:t>
            </a:r>
          </a:p>
          <a:p>
            <a:pPr marL="1092200" lvl="2" indent="-285750">
              <a:buSzPts val="1600"/>
            </a:pPr>
            <a:r>
              <a:rPr lang="en-US" dirty="0"/>
              <a:t>Called one or more times </a:t>
            </a:r>
          </a:p>
          <a:p>
            <a:pPr marL="635000" lvl="1" indent="-285750">
              <a:lnSpc>
                <a:spcPct val="200000"/>
              </a:lnSpc>
              <a:buSzPts val="1600"/>
            </a:pPr>
            <a:r>
              <a:rPr lang="en-US" dirty="0"/>
              <a:t>All programs consist of at least one method </a:t>
            </a:r>
          </a:p>
          <a:p>
            <a:pPr marL="1092200" lvl="2" indent="-285750">
              <a:buSzPts val="1600"/>
            </a:pPr>
            <a:r>
              <a:rPr lang="en-US" dirty="0"/>
              <a:t>Main( ) </a:t>
            </a:r>
          </a:p>
          <a:p>
            <a:pPr marL="1092200" lvl="2" indent="-285750">
              <a:buSzPts val="1600"/>
            </a:pPr>
            <a:r>
              <a:rPr lang="en-US" dirty="0"/>
              <a:t>User-defined method 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Anatomy of a Method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Methods and Behaviors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5" descr="Fig04">
            <a:extLst>
              <a:ext uri="{FF2B5EF4-FFF2-40B4-BE49-F238E27FC236}">
                <a16:creationId xmlns:a16="http://schemas.microsoft.com/office/drawing/2014/main" id="{49D08A3C-FCED-43C1-8954-9172A4204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588" y="684137"/>
            <a:ext cx="6813867" cy="508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Anatomy of a Method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Methods and Behaviors</a:t>
            </a:r>
            <a:endParaRPr lang="en-PH" sz="1050" dirty="0">
              <a:solidFill>
                <a:schemeClr val="accent3"/>
              </a:solidFill>
            </a:endParaRPr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1EDB4A40-76AF-44D1-BEB4-B41725B28C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1288" y="5720952"/>
            <a:ext cx="186942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600" dirty="0"/>
              <a:t>Method components</a:t>
            </a:r>
          </a:p>
        </p:txBody>
      </p:sp>
    </p:spTree>
    <p:extLst>
      <p:ext uri="{BB962C8B-B14F-4D97-AF65-F5344CB8AC3E}">
        <p14:creationId xmlns:p14="http://schemas.microsoft.com/office/powerpoint/2010/main" val="1770167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Anatomy of a Method – Sample Code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Methods and Behaviors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59D379-B042-489C-A08E-2527A24EF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877" y="1523682"/>
            <a:ext cx="7368246" cy="4632155"/>
          </a:xfrm>
          <a:prstGeom prst="rect">
            <a:avLst/>
          </a:prstGeom>
        </p:spPr>
      </p:pic>
      <p:sp>
        <p:nvSpPr>
          <p:cNvPr id="11" name="AutoShape 5">
            <a:extLst>
              <a:ext uri="{FF2B5EF4-FFF2-40B4-BE49-F238E27FC236}">
                <a16:creationId xmlns:a16="http://schemas.microsoft.com/office/drawing/2014/main" id="{84D4AEA5-F955-459B-8CCE-9BB963B21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2526" y="2664090"/>
            <a:ext cx="3429000" cy="685800"/>
          </a:xfrm>
          <a:prstGeom prst="wedgeEllipseCallout">
            <a:avLst>
              <a:gd name="adj1" fmla="val -77500"/>
              <a:gd name="adj2" fmla="val 6713"/>
            </a:avLst>
          </a:prstGeom>
          <a:solidFill>
            <a:schemeClr val="accent2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dirty="0"/>
              <a:t>Required method</a:t>
            </a:r>
          </a:p>
        </p:txBody>
      </p:sp>
    </p:spTree>
    <p:extLst>
      <p:ext uri="{BB962C8B-B14F-4D97-AF65-F5344CB8AC3E}">
        <p14:creationId xmlns:p14="http://schemas.microsoft.com/office/powerpoint/2010/main" val="718664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SzPts val="1600"/>
            </a:pPr>
            <a:r>
              <a:rPr lang="en-US" dirty="0"/>
              <a:t>Appear in method headings </a:t>
            </a:r>
          </a:p>
          <a:p>
            <a:pPr marL="635000" lvl="1" indent="-285750">
              <a:buSzPts val="1600"/>
            </a:pPr>
            <a:r>
              <a:rPr lang="en-US" dirty="0"/>
              <a:t>Appear in the declaration heading for classes and other class members </a:t>
            </a:r>
          </a:p>
          <a:p>
            <a:pPr marL="635000" lvl="1" indent="-285750">
              <a:buSzPts val="1600"/>
            </a:pPr>
            <a:r>
              <a:rPr lang="en-US" dirty="0"/>
              <a:t>Indicate how it can be accessed </a:t>
            </a:r>
          </a:p>
          <a:p>
            <a:pPr marL="635000" lvl="1" indent="-285750">
              <a:buSzPts val="1600"/>
            </a:pPr>
            <a:r>
              <a:rPr lang="en-US" dirty="0"/>
              <a:t>Types of modifiers</a:t>
            </a:r>
          </a:p>
          <a:p>
            <a:pPr marL="1092200" lvl="2" indent="-285750">
              <a:buSzPts val="1600"/>
            </a:pPr>
            <a:r>
              <a:rPr lang="en-US" dirty="0"/>
              <a:t>Static</a:t>
            </a:r>
          </a:p>
          <a:p>
            <a:pPr marL="1092200" lvl="2" indent="-285750">
              <a:buSzPts val="1600"/>
            </a:pPr>
            <a:r>
              <a:rPr lang="en-US" dirty="0"/>
              <a:t>Access 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Modifiers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Methods and Behaviors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276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SzPts val="1600"/>
            </a:pPr>
            <a:r>
              <a:rPr lang="en-US" dirty="0"/>
              <a:t>Indicates member belongs to the type itself rather than to a specific object of a class </a:t>
            </a:r>
          </a:p>
          <a:p>
            <a:pPr marL="635000" lvl="1" indent="-285750">
              <a:buSzPts val="1600"/>
            </a:pPr>
            <a:r>
              <a:rPr lang="en-US" dirty="0"/>
              <a:t>Main( ) must include static in heading</a:t>
            </a:r>
          </a:p>
          <a:p>
            <a:pPr marL="635000" lvl="1" indent="-285750">
              <a:buSzPts val="1600"/>
            </a:pPr>
            <a:r>
              <a:rPr lang="en-US" dirty="0"/>
              <a:t>Members of the Math class are static</a:t>
            </a:r>
          </a:p>
          <a:p>
            <a:pPr marL="1092200" lvl="2" indent="-285750">
              <a:buSzPts val="1600"/>
            </a:pPr>
            <a:r>
              <a:rPr lang="en-US" dirty="0"/>
              <a:t>public static double Pow(double, double)</a:t>
            </a:r>
          </a:p>
          <a:p>
            <a:pPr marL="1092200" lvl="2" indent="-285750">
              <a:buSzPts val="1600"/>
            </a:pPr>
            <a:r>
              <a:rPr lang="en-US" b="1" dirty="0"/>
              <a:t>Static</a:t>
            </a:r>
            <a:r>
              <a:rPr lang="en-US" dirty="0"/>
              <a:t> is used in this context to indicate that a method belongs to the type itself rather than to</a:t>
            </a:r>
          </a:p>
          <a:p>
            <a:pPr marL="1092200" lvl="2" indent="-285750">
              <a:buSzPts val="1600"/>
            </a:pPr>
            <a:r>
              <a:rPr lang="en-US" dirty="0"/>
              <a:t>a specific object of a class</a:t>
            </a:r>
          </a:p>
          <a:p>
            <a:pPr marL="1092200" lvl="2" indent="-285750">
              <a:buSzPts val="1600"/>
            </a:pPr>
            <a:r>
              <a:rPr lang="en-US" dirty="0"/>
              <a:t>This means that it is not necessary to instantiate an object of the class to use the method member.</a:t>
            </a:r>
          </a:p>
          <a:p>
            <a:pPr marL="635000" lvl="1" indent="-285750">
              <a:buSzPts val="1600"/>
            </a:pPr>
            <a:r>
              <a:rPr lang="en-US" dirty="0"/>
              <a:t>Methods that use the static modifier are called class methods </a:t>
            </a:r>
          </a:p>
          <a:p>
            <a:pPr marL="1092200" lvl="2" indent="-285750">
              <a:buSzPts val="1600"/>
            </a:pPr>
            <a:r>
              <a:rPr lang="en-US" dirty="0"/>
              <a:t>Instance methods require an object 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Static Modifiers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Methods and Behaviors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042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SzPts val="1600"/>
            </a:pPr>
            <a:r>
              <a:rPr lang="en-US" dirty="0"/>
              <a:t>Another type of modifier is an </a:t>
            </a:r>
            <a:r>
              <a:rPr lang="en-US" b="1" dirty="0"/>
              <a:t>access</a:t>
            </a:r>
            <a:r>
              <a:rPr lang="en-US" dirty="0"/>
              <a:t> </a:t>
            </a:r>
            <a:r>
              <a:rPr lang="en-US" b="1" dirty="0"/>
              <a:t>modifier</a:t>
            </a:r>
            <a:r>
              <a:rPr lang="en-US" dirty="0"/>
              <a:t>. </a:t>
            </a:r>
          </a:p>
          <a:p>
            <a:pPr marL="635000" lvl="1" indent="-285750">
              <a:buSzPts val="1600"/>
            </a:pPr>
            <a:r>
              <a:rPr lang="en-US" dirty="0"/>
              <a:t>It specifies the level of accessibility for types and their members. </a:t>
            </a:r>
          </a:p>
          <a:p>
            <a:pPr marL="635000" lvl="1" indent="-285750">
              <a:buSzPts val="1600"/>
            </a:pPr>
            <a:r>
              <a:rPr lang="en-US" dirty="0"/>
              <a:t>C# includes the following accessibility modifiers:</a:t>
            </a:r>
          </a:p>
          <a:p>
            <a:pPr marL="1092200" lvl="2" indent="-285750">
              <a:buSzPts val="1600"/>
            </a:pPr>
            <a:r>
              <a:rPr lang="en-US" dirty="0"/>
              <a:t>Public</a:t>
            </a:r>
          </a:p>
          <a:p>
            <a:pPr marL="1092200" lvl="2" indent="-285750">
              <a:buSzPts val="1600"/>
            </a:pPr>
            <a:r>
              <a:rPr lang="en-US" dirty="0"/>
              <a:t>Protected</a:t>
            </a:r>
          </a:p>
          <a:p>
            <a:pPr marL="1092200" lvl="2" indent="-285750">
              <a:buSzPts val="1600"/>
            </a:pPr>
            <a:r>
              <a:rPr lang="en-US" dirty="0"/>
              <a:t>internal </a:t>
            </a:r>
          </a:p>
          <a:p>
            <a:pPr marL="1092200" lvl="2" indent="-285750">
              <a:buSzPts val="1600"/>
            </a:pPr>
            <a:r>
              <a:rPr lang="en-US" dirty="0"/>
              <a:t>protected internal</a:t>
            </a:r>
          </a:p>
          <a:p>
            <a:pPr marL="1092200" lvl="2" indent="-285750">
              <a:buSzPts val="1600"/>
            </a:pPr>
            <a:r>
              <a:rPr lang="en-US" dirty="0"/>
              <a:t>private</a:t>
            </a:r>
          </a:p>
          <a:p>
            <a:pPr marL="635000" lvl="1" indent="-285750">
              <a:buSzPts val="1600"/>
            </a:pPr>
            <a:endParaRPr lang="en-US" dirty="0"/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Access Modifiers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Methods and Behaviors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628788"/>
      </p:ext>
    </p:extLst>
  </p:cSld>
  <p:clrMapOvr>
    <a:masterClrMapping/>
  </p:clrMapOvr>
</p:sld>
</file>

<file path=ppt/theme/theme1.xml><?xml version="1.0" encoding="utf-8"?>
<a:theme xmlns:a="http://schemas.openxmlformats.org/drawingml/2006/main" name="[CSV] Office Theme">
  <a:themeElements>
    <a:clrScheme name="Cognizant Colors 2022">
      <a:dk1>
        <a:srgbClr val="000048"/>
      </a:dk1>
      <a:lt1>
        <a:srgbClr val="FFFFFF"/>
      </a:lt1>
      <a:dk2>
        <a:srgbClr val="000048"/>
      </a:dk2>
      <a:lt2>
        <a:srgbClr val="FFFFFF"/>
      </a:lt2>
      <a:accent1>
        <a:srgbClr val="2E308E"/>
      </a:accent1>
      <a:accent2>
        <a:srgbClr val="7373D8"/>
      </a:accent2>
      <a:accent3>
        <a:srgbClr val="2F78C4"/>
      </a:accent3>
      <a:accent4>
        <a:srgbClr val="92BBE6"/>
      </a:accent4>
      <a:accent5>
        <a:srgbClr val="06C7CC"/>
      </a:accent5>
      <a:accent6>
        <a:srgbClr val="26EFE9"/>
      </a:accent6>
      <a:hlink>
        <a:srgbClr val="535659"/>
      </a:hlink>
      <a:folHlink>
        <a:srgbClr val="9799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2065</TotalTime>
  <Words>1637</Words>
  <Application>Microsoft Office PowerPoint</Application>
  <PresentationFormat>Widescreen</PresentationFormat>
  <Paragraphs>350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Times New Roman</vt:lpstr>
      <vt:lpstr>Arial</vt:lpstr>
      <vt:lpstr>Cambria</vt:lpstr>
      <vt:lpstr>Wingdings</vt:lpstr>
      <vt:lpstr>[CSV] Office Theme</vt:lpstr>
      <vt:lpstr>C# Bootcamp</vt:lpstr>
      <vt:lpstr>Module Objectives</vt:lpstr>
      <vt:lpstr>Methods and Behaviors</vt:lpstr>
      <vt:lpstr>Anatomy of a Method</vt:lpstr>
      <vt:lpstr>Anatomy of a Method</vt:lpstr>
      <vt:lpstr>Anatomy of a Method – Sample Code</vt:lpstr>
      <vt:lpstr>Modifiers</vt:lpstr>
      <vt:lpstr>Static Modifiers</vt:lpstr>
      <vt:lpstr>Access Modifiers</vt:lpstr>
      <vt:lpstr>Level of Accessibility</vt:lpstr>
      <vt:lpstr>Return Type</vt:lpstr>
      <vt:lpstr>Method Names</vt:lpstr>
      <vt:lpstr>Parameters</vt:lpstr>
      <vt:lpstr>Parameters - Sample</vt:lpstr>
      <vt:lpstr>Method Body</vt:lpstr>
      <vt:lpstr>Calling Class Methods </vt:lpstr>
      <vt:lpstr>Predefined Methods</vt:lpstr>
      <vt:lpstr>Call Parse( ) </vt:lpstr>
      <vt:lpstr>Convert Class</vt:lpstr>
      <vt:lpstr>Writing Your Own Class Methods </vt:lpstr>
      <vt:lpstr>Value-Returning Method</vt:lpstr>
      <vt:lpstr>Void Method</vt:lpstr>
      <vt:lpstr>The Object Concept</vt:lpstr>
      <vt:lpstr>The Object Concept</vt:lpstr>
      <vt:lpstr>Writing Your Own Instance Methods</vt:lpstr>
      <vt:lpstr>Writing Your Own Instance Methods</vt:lpstr>
      <vt:lpstr>Calling Instance Methods </vt:lpstr>
      <vt:lpstr>Types of Parameters</vt:lpstr>
      <vt:lpstr>Types of Parameters</vt:lpstr>
      <vt:lpstr>Types of Parameters</vt:lpstr>
      <vt:lpstr>Demo</vt:lpstr>
      <vt:lpstr>Questions?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Bootcamp</dc:title>
  <cp:lastModifiedBy>Gennesis Joy Ceredon</cp:lastModifiedBy>
  <cp:revision>55</cp:revision>
  <dcterms:modified xsi:type="dcterms:W3CDTF">2022-06-14T07:04:04Z</dcterms:modified>
</cp:coreProperties>
</file>